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364" r:id="rId3"/>
    <p:sldId id="365" r:id="rId4"/>
    <p:sldId id="362" r:id="rId5"/>
    <p:sldId id="363" r:id="rId6"/>
    <p:sldId id="366" r:id="rId7"/>
    <p:sldId id="306" r:id="rId8"/>
    <p:sldId id="257" r:id="rId9"/>
    <p:sldId id="312" r:id="rId10"/>
    <p:sldId id="258" r:id="rId11"/>
    <p:sldId id="259" r:id="rId12"/>
    <p:sldId id="260" r:id="rId13"/>
    <p:sldId id="262" r:id="rId14"/>
    <p:sldId id="263" r:id="rId15"/>
    <p:sldId id="261" r:id="rId16"/>
    <p:sldId id="308" r:id="rId17"/>
    <p:sldId id="310" r:id="rId18"/>
    <p:sldId id="309" r:id="rId19"/>
    <p:sldId id="311" r:id="rId20"/>
    <p:sldId id="264" r:id="rId21"/>
    <p:sldId id="265" r:id="rId22"/>
    <p:sldId id="268" r:id="rId23"/>
    <p:sldId id="314" r:id="rId24"/>
    <p:sldId id="266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60" r:id="rId47"/>
    <p:sldId id="361" r:id="rId48"/>
    <p:sldId id="318" r:id="rId49"/>
    <p:sldId id="322" r:id="rId50"/>
    <p:sldId id="321" r:id="rId51"/>
    <p:sldId id="323" r:id="rId52"/>
    <p:sldId id="324" r:id="rId53"/>
    <p:sldId id="319" r:id="rId54"/>
    <p:sldId id="320" r:id="rId55"/>
    <p:sldId id="325" r:id="rId56"/>
    <p:sldId id="326" r:id="rId57"/>
    <p:sldId id="328" r:id="rId58"/>
    <p:sldId id="327" r:id="rId59"/>
    <p:sldId id="329" r:id="rId60"/>
    <p:sldId id="330" r:id="rId61"/>
    <p:sldId id="338" r:id="rId62"/>
    <p:sldId id="347" r:id="rId63"/>
    <p:sldId id="331" r:id="rId64"/>
    <p:sldId id="332" r:id="rId65"/>
    <p:sldId id="333" r:id="rId66"/>
    <p:sldId id="335" r:id="rId67"/>
    <p:sldId id="336" r:id="rId68"/>
    <p:sldId id="341" r:id="rId69"/>
    <p:sldId id="339" r:id="rId70"/>
    <p:sldId id="340" r:id="rId71"/>
    <p:sldId id="342" r:id="rId72"/>
    <p:sldId id="343" r:id="rId73"/>
    <p:sldId id="344" r:id="rId74"/>
    <p:sldId id="345" r:id="rId75"/>
    <p:sldId id="334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8459F-73B9-46C8-9E88-7391C7279E43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3E35A-2D63-44E4-BEA5-352DCDE4B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4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6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5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0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0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9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0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0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7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3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4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18025B-09A4-4FF8-A64E-C8C2F2FEDE66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D7FA3B-2434-4F92-AEC6-E78F09D90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4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 1 </a:t>
            </a:r>
            <a:r>
              <a:rPr lang="en-US" b="1" dirty="0" err="1"/>
              <a:t>septembre</a:t>
            </a:r>
            <a:r>
              <a:rPr lang="en-US" b="1" dirty="0"/>
              <a:t>, </a:t>
            </a:r>
            <a:r>
              <a:rPr lang="en-US" b="1" dirty="0" err="1"/>
              <a:t>jeudi</a:t>
            </a:r>
            <a:r>
              <a:rPr lang="en-US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95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se </a:t>
            </a:r>
            <a:r>
              <a:rPr lang="en-US" b="1" dirty="0" err="1"/>
              <a:t>saluer</a:t>
            </a:r>
            <a:r>
              <a:rPr lang="en-US" b="1" dirty="0"/>
              <a:t>?</a:t>
            </a:r>
            <a:endParaRPr lang="ru-RU" b="1" dirty="0"/>
          </a:p>
        </p:txBody>
      </p:sp>
      <p:pic>
        <p:nvPicPr>
          <p:cNvPr id="1026" name="Picture 2" descr="https://psy-files.ru/wp-content/uploads/5/b/5/5b56a511c31b118fb7bcef656c2fc490.j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2557463"/>
            <a:ext cx="497681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se </a:t>
            </a:r>
            <a:r>
              <a:rPr lang="en-US" b="1" dirty="0" err="1"/>
              <a:t>saluer</a:t>
            </a:r>
            <a:r>
              <a:rPr lang="en-US" b="1" dirty="0"/>
              <a:t>?</a:t>
            </a:r>
            <a:endParaRPr lang="ru-RU" b="1" dirty="0"/>
          </a:p>
        </p:txBody>
      </p:sp>
      <p:pic>
        <p:nvPicPr>
          <p:cNvPr id="2052" name="Picture 4" descr="https://superlogoped.com/assets/zhurnal/post_5d5a86cedf7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61" y="2557463"/>
            <a:ext cx="464087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se </a:t>
            </a:r>
            <a:r>
              <a:rPr lang="en-US" b="1" dirty="0" err="1"/>
              <a:t>saluer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2997926" cy="576262"/>
          </a:xfrm>
        </p:spPr>
        <p:txBody>
          <a:bodyPr/>
          <a:lstStyle/>
          <a:p>
            <a:pPr algn="ctr"/>
            <a:r>
              <a:rPr lang="en-US" b="1" dirty="0"/>
              <a:t>Bon </a:t>
            </a:r>
            <a:r>
              <a:rPr lang="en-US" b="1" dirty="0" err="1"/>
              <a:t>matin</a:t>
            </a:r>
            <a:r>
              <a:rPr lang="en-US" b="1" dirty="0"/>
              <a:t>!</a:t>
            </a:r>
            <a:endParaRPr lang="ru-RU" b="1" dirty="0"/>
          </a:p>
        </p:txBody>
      </p:sp>
      <p:sp>
        <p:nvSpPr>
          <p:cNvPr id="12" name="Текст 4"/>
          <p:cNvSpPr>
            <a:spLocks noGrp="1"/>
          </p:cNvSpPr>
          <p:nvPr>
            <p:ph type="body" idx="1"/>
          </p:nvPr>
        </p:nvSpPr>
        <p:spPr>
          <a:xfrm>
            <a:off x="4530635" y="2650065"/>
            <a:ext cx="3037114" cy="583463"/>
          </a:xfrm>
        </p:spPr>
        <p:txBody>
          <a:bodyPr/>
          <a:lstStyle/>
          <a:p>
            <a:pPr algn="ctr"/>
            <a:r>
              <a:rPr lang="en-US" b="1" dirty="0"/>
              <a:t>Bonne </a:t>
            </a:r>
            <a:r>
              <a:rPr lang="en-US" b="1" dirty="0" err="1"/>
              <a:t>journée</a:t>
            </a:r>
            <a:r>
              <a:rPr lang="en-US" b="1" dirty="0"/>
              <a:t>!</a:t>
            </a:r>
            <a:endParaRPr lang="ru-RU" b="1" dirty="0"/>
          </a:p>
        </p:txBody>
      </p:sp>
      <p:sp>
        <p:nvSpPr>
          <p:cNvPr id="14" name="Текст 4"/>
          <p:cNvSpPr>
            <a:spLocks noGrp="1"/>
          </p:cNvSpPr>
          <p:nvPr>
            <p:ph type="body" idx="1"/>
          </p:nvPr>
        </p:nvSpPr>
        <p:spPr>
          <a:xfrm>
            <a:off x="7805058" y="2658532"/>
            <a:ext cx="3037114" cy="583463"/>
          </a:xfrm>
        </p:spPr>
        <p:txBody>
          <a:bodyPr/>
          <a:lstStyle/>
          <a:p>
            <a:pPr algn="ctr"/>
            <a:r>
              <a:rPr lang="en-US" b="1" dirty="0"/>
              <a:t>Bon </a:t>
            </a:r>
            <a:r>
              <a:rPr lang="en-US" b="1" dirty="0" err="1"/>
              <a:t>soir</a:t>
            </a:r>
            <a:r>
              <a:rPr lang="en-US" b="1" dirty="0"/>
              <a:t>!</a:t>
            </a:r>
            <a:endParaRPr lang="ru-RU" b="1" dirty="0"/>
          </a:p>
        </p:txBody>
      </p:sp>
      <p:pic>
        <p:nvPicPr>
          <p:cNvPr id="3074" name="Picture 2" descr="https://konspekta.net/studopediaru/baza25/13270760489454.files/image0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9"/>
          <a:stretch/>
        </p:blipFill>
        <p:spPr bwMode="auto">
          <a:xfrm>
            <a:off x="1295400" y="3233528"/>
            <a:ext cx="3021556" cy="26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onspekta.net/studopediaru/baza25/13270760489454.files/image0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r="50179"/>
          <a:stretch/>
        </p:blipFill>
        <p:spPr bwMode="auto">
          <a:xfrm>
            <a:off x="4584783" y="3233528"/>
            <a:ext cx="2982966" cy="26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onspekta.net/studopediaru/baza25/13270760489454.files/image0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9" r="24963"/>
          <a:stretch/>
        </p:blipFill>
        <p:spPr bwMode="auto">
          <a:xfrm>
            <a:off x="7835576" y="3225061"/>
            <a:ext cx="2982966" cy="26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</a:t>
            </a:r>
            <a:r>
              <a:rPr lang="en-US" b="1" dirty="0" err="1"/>
              <a:t>ça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?</a:t>
            </a:r>
            <a:endParaRPr lang="ru-RU" b="1" dirty="0"/>
          </a:p>
        </p:txBody>
      </p:sp>
      <p:pic>
        <p:nvPicPr>
          <p:cNvPr id="5122" name="Picture 2" descr="https://thumbs.dreamstime.com/b/%D0%BC%D0%B0-%D1%8C%D1%87%D0%B8%D0%BA-%D0%B8-%D0%B5%D0%B2%D1%83%D1%88%D0%BA%D0%B0-%D1%82%D1%80%D1%8F%D1%81%D1%8F-%D1%80%D1%83%D0%BA%D0%B8-%D0%B5-%D0%B0%D1%8F-%D0%BC%D0%B8%D1%80-823533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9234" r="6432" b="8408"/>
          <a:stretch/>
        </p:blipFill>
        <p:spPr bwMode="auto">
          <a:xfrm>
            <a:off x="3753394" y="2438401"/>
            <a:ext cx="3823997" cy="37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771" y="4933947"/>
            <a:ext cx="3990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ça</a:t>
            </a:r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va</a:t>
            </a:r>
            <a:r>
              <a:rPr lang="ru-RU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bien</a:t>
            </a:r>
            <a:endParaRPr lang="en-US" sz="4000" i="1" dirty="0">
              <a:solidFill>
                <a:srgbClr val="E8620D"/>
              </a:solidFill>
              <a:latin typeface="Berlin Sans FB Demi" panose="020E0802020502020306" pitchFamily="34" charset="0"/>
            </a:endParaRPr>
          </a:p>
          <a:p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(super!)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5724" y="5013185"/>
            <a:ext cx="3990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ça</a:t>
            </a:r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va</a:t>
            </a:r>
            <a:r>
              <a:rPr lang="ru-RU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mal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9817" y="4933946"/>
            <a:ext cx="3990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ça</a:t>
            </a:r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va</a:t>
            </a:r>
            <a:r>
              <a:rPr lang="ru-RU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comme</a:t>
            </a:r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ci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comme</a:t>
            </a:r>
            <a:r>
              <a:rPr lang="en-US" sz="4000" i="1" dirty="0">
                <a:solidFill>
                  <a:srgbClr val="E8620D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i="1" dirty="0" err="1">
                <a:solidFill>
                  <a:srgbClr val="E8620D"/>
                </a:solidFill>
                <a:latin typeface="Berlin Sans FB Demi" panose="020E0802020502020306" pitchFamily="34" charset="0"/>
              </a:rPr>
              <a:t>ça</a:t>
            </a:r>
            <a:endParaRPr lang="ru-RU" sz="4000" dirty="0"/>
          </a:p>
        </p:txBody>
      </p:sp>
      <p:sp>
        <p:nvSpPr>
          <p:cNvPr id="7" name="Стрелка вправо 6"/>
          <p:cNvSpPr/>
          <p:nvPr/>
        </p:nvSpPr>
        <p:spPr>
          <a:xfrm rot="8308775">
            <a:off x="1993617" y="2777136"/>
            <a:ext cx="1277781" cy="180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254535" y="2870290"/>
            <a:ext cx="1038224" cy="1744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291997">
            <a:off x="8482552" y="2815822"/>
            <a:ext cx="1241864" cy="1942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 r="33270" b="62508"/>
          <a:stretch/>
        </p:blipFill>
        <p:spPr>
          <a:xfrm>
            <a:off x="910285" y="3017043"/>
            <a:ext cx="1533525" cy="1771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61601" r="48200" b="10995"/>
          <a:stretch/>
        </p:blipFill>
        <p:spPr>
          <a:xfrm>
            <a:off x="4993157" y="3824406"/>
            <a:ext cx="1647826" cy="130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3" t="4710" r="4654" b="62913"/>
          <a:stretch/>
        </p:blipFill>
        <p:spPr>
          <a:xfrm>
            <a:off x="9190330" y="3412771"/>
            <a:ext cx="1428750" cy="1524000"/>
          </a:xfrm>
          <a:prstGeom prst="rect">
            <a:avLst/>
          </a:prstGeom>
        </p:spPr>
      </p:pic>
      <p:sp>
        <p:nvSpPr>
          <p:cNvPr id="1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Comment </a:t>
            </a:r>
            <a:r>
              <a:rPr lang="en-US" b="1" dirty="0" err="1"/>
              <a:t>ça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13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485809" cy="1947863"/>
          </a:xfrm>
        </p:spPr>
        <p:txBody>
          <a:bodyPr>
            <a:normAutofit/>
          </a:bodyPr>
          <a:lstStyle/>
          <a:p>
            <a:r>
              <a:rPr lang="en-US" b="1" dirty="0"/>
              <a:t>Comment </a:t>
            </a:r>
            <a:r>
              <a:rPr lang="en-US" b="1" dirty="0" err="1"/>
              <a:t>t’appelles-tu</a:t>
            </a:r>
            <a:r>
              <a:rPr lang="en-US" b="1" dirty="0"/>
              <a:t>? Je </a:t>
            </a:r>
            <a:r>
              <a:rPr lang="en-US" b="1" dirty="0" err="1"/>
              <a:t>m’appelle</a:t>
            </a:r>
            <a:r>
              <a:rPr lang="en-US" b="1" dirty="0"/>
              <a:t>…</a:t>
            </a:r>
            <a:br>
              <a:rPr lang="en-US" b="1" dirty="0"/>
            </a:br>
            <a:r>
              <a:rPr lang="en-US" b="1" dirty="0" err="1"/>
              <a:t>Quel</a:t>
            </a:r>
            <a:r>
              <a:rPr lang="en-US" b="1" dirty="0"/>
              <a:t> </a:t>
            </a:r>
            <a:r>
              <a:rPr lang="en-US" b="1" dirty="0" err="1"/>
              <a:t>âge</a:t>
            </a:r>
            <a:r>
              <a:rPr lang="en-US" b="1" dirty="0"/>
              <a:t> as-</a:t>
            </a:r>
            <a:r>
              <a:rPr lang="en-US" b="1" dirty="0" err="1"/>
              <a:t>tu</a:t>
            </a:r>
            <a:r>
              <a:rPr lang="en-US" b="1" dirty="0"/>
              <a:t>? </a:t>
            </a:r>
            <a:r>
              <a:rPr lang="en-US" b="1" dirty="0" err="1"/>
              <a:t>J’ai</a:t>
            </a:r>
            <a:r>
              <a:rPr lang="en-US" b="1" dirty="0"/>
              <a:t> … ans.</a:t>
            </a:r>
            <a:endParaRPr lang="ru-RU" b="1" dirty="0"/>
          </a:p>
        </p:txBody>
      </p:sp>
      <p:pic>
        <p:nvPicPr>
          <p:cNvPr id="4098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04" y="2557463"/>
            <a:ext cx="848019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habites-tu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7"/>
          <a:stretch/>
        </p:blipFill>
        <p:spPr bwMode="auto">
          <a:xfrm>
            <a:off x="1715725" y="2699353"/>
            <a:ext cx="264353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1" y="3162520"/>
            <a:ext cx="4001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J’habite</a:t>
            </a:r>
            <a:r>
              <a:rPr lang="en-US" sz="4400" dirty="0"/>
              <a:t> </a:t>
            </a:r>
            <a:r>
              <a:rPr lang="en-US" sz="4400" dirty="0" err="1"/>
              <a:t>Moscou</a:t>
            </a:r>
            <a:r>
              <a:rPr lang="en-US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58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Vas-</a:t>
            </a:r>
            <a:r>
              <a:rPr lang="en-US" dirty="0" err="1"/>
              <a:t>tu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7"/>
          <a:stretch/>
        </p:blipFill>
        <p:spPr bwMode="auto">
          <a:xfrm>
            <a:off x="1400415" y="2588994"/>
            <a:ext cx="264353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7931" y="3484179"/>
            <a:ext cx="3552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Je </a:t>
            </a:r>
            <a:r>
              <a:rPr lang="en-US" sz="4400" dirty="0" err="1"/>
              <a:t>vais</a:t>
            </a:r>
            <a:r>
              <a:rPr lang="en-US" sz="4400" dirty="0"/>
              <a:t> à </a:t>
            </a:r>
            <a:r>
              <a:rPr lang="en-US" sz="4400" dirty="0" err="1"/>
              <a:t>l’école</a:t>
            </a:r>
            <a:r>
              <a:rPr lang="en-US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15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es-tu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7"/>
          <a:stretch/>
        </p:blipFill>
        <p:spPr bwMode="auto">
          <a:xfrm>
            <a:off x="1589600" y="2604760"/>
            <a:ext cx="264353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9917" y="3263462"/>
            <a:ext cx="3942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Je </a:t>
            </a:r>
            <a:r>
              <a:rPr lang="en-US" sz="4400" dirty="0" err="1"/>
              <a:t>suis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5-ième.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487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Quelle</a:t>
            </a:r>
            <a:r>
              <a:rPr lang="en-US" dirty="0"/>
              <a:t> langue </a:t>
            </a:r>
            <a:r>
              <a:rPr lang="en-US" dirty="0" err="1"/>
              <a:t>apprends-tu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7"/>
          <a:stretch/>
        </p:blipFill>
        <p:spPr bwMode="auto">
          <a:xfrm>
            <a:off x="1447711" y="2604759"/>
            <a:ext cx="264353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3435" y="3231931"/>
            <a:ext cx="5519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/>
              <a:t>J’apprends</a:t>
            </a:r>
            <a:r>
              <a:rPr lang="en-US" sz="4400" dirty="0"/>
              <a:t> le </a:t>
            </a:r>
            <a:r>
              <a:rPr lang="en-US" sz="4400" dirty="0" err="1"/>
              <a:t>français</a:t>
            </a:r>
            <a:r>
              <a:rPr lang="en-US" sz="4400" dirty="0"/>
              <a:t> et </a:t>
            </a:r>
          </a:p>
          <a:p>
            <a:pPr algn="ctr"/>
            <a:r>
              <a:rPr lang="en-US" sz="4400" dirty="0" err="1"/>
              <a:t>l’anglais</a:t>
            </a:r>
            <a:r>
              <a:rPr lang="en-US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356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Quelle</a:t>
            </a:r>
            <a:r>
              <a:rPr lang="en-US" dirty="0"/>
              <a:t> date </a:t>
            </a:r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C’est</a:t>
            </a:r>
            <a:r>
              <a:rPr lang="en-US" sz="2800" dirty="0"/>
              <a:t> le … </a:t>
            </a:r>
            <a:r>
              <a:rPr lang="en-US" sz="2800" dirty="0" err="1"/>
              <a:t>septembre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C’est</a:t>
            </a:r>
            <a:r>
              <a:rPr lang="en-US" sz="2800" dirty="0"/>
              <a:t> </a:t>
            </a:r>
            <a:r>
              <a:rPr lang="en-US" sz="2800" dirty="0" err="1"/>
              <a:t>lundi</a:t>
            </a:r>
            <a:r>
              <a:rPr lang="en-US" sz="2800" dirty="0"/>
              <a:t> (</a:t>
            </a:r>
            <a:r>
              <a:rPr lang="en-US" sz="2800" dirty="0" err="1"/>
              <a:t>mardi</a:t>
            </a:r>
            <a:r>
              <a:rPr lang="en-US" sz="2800" dirty="0"/>
              <a:t>/</a:t>
            </a:r>
            <a:r>
              <a:rPr lang="en-US" sz="2800" dirty="0" err="1"/>
              <a:t>mercredi</a:t>
            </a:r>
            <a:r>
              <a:rPr lang="en-US" sz="2800" dirty="0"/>
              <a:t>/</a:t>
            </a:r>
            <a:r>
              <a:rPr lang="en-US" sz="2800" dirty="0" err="1"/>
              <a:t>jeudi</a:t>
            </a:r>
            <a:r>
              <a:rPr lang="en-US" sz="2800" dirty="0"/>
              <a:t>/</a:t>
            </a:r>
            <a:r>
              <a:rPr lang="en-US" sz="2800" dirty="0" err="1"/>
              <a:t>vendredi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17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Qu’est-ce</a:t>
            </a:r>
            <a:r>
              <a:rPr lang="en-US" b="1" dirty="0"/>
              <a:t> que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aimes</a:t>
            </a:r>
            <a:r>
              <a:rPr lang="en-US" b="1" dirty="0"/>
              <a:t>? </a:t>
            </a:r>
            <a:r>
              <a:rPr lang="en-US" b="1" dirty="0" err="1"/>
              <a:t>J’aime</a:t>
            </a:r>
            <a:r>
              <a:rPr lang="en-US" b="1" dirty="0"/>
              <a:t>…</a:t>
            </a:r>
            <a:endParaRPr lang="ru-RU" b="1" dirty="0"/>
          </a:p>
        </p:txBody>
      </p:sp>
      <p:pic>
        <p:nvPicPr>
          <p:cNvPr id="4098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7"/>
          <a:stretch/>
        </p:blipFill>
        <p:spPr bwMode="auto">
          <a:xfrm>
            <a:off x="1298575" y="2527530"/>
            <a:ext cx="2524006" cy="31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362993" y="2527531"/>
            <a:ext cx="6801396" cy="3080790"/>
          </a:xfrm>
        </p:spPr>
        <p:txBody>
          <a:bodyPr numCol="2">
            <a:normAutofit/>
          </a:bodyPr>
          <a:lstStyle/>
          <a:p>
            <a:r>
              <a:rPr lang="en-US" dirty="0" err="1"/>
              <a:t>Dessiner</a:t>
            </a:r>
            <a:endParaRPr lang="en-US" dirty="0"/>
          </a:p>
          <a:p>
            <a:r>
              <a:rPr lang="en-US" dirty="0" err="1"/>
              <a:t>Écouter</a:t>
            </a:r>
            <a:r>
              <a:rPr lang="en-US" dirty="0"/>
              <a:t> de la </a:t>
            </a:r>
            <a:r>
              <a:rPr lang="en-US" dirty="0" err="1"/>
              <a:t>musique</a:t>
            </a:r>
            <a:endParaRPr lang="en-US" dirty="0"/>
          </a:p>
          <a:p>
            <a:r>
              <a:rPr lang="en-US" dirty="0"/>
              <a:t>Faire du sport</a:t>
            </a:r>
          </a:p>
          <a:p>
            <a:r>
              <a:rPr lang="en-US" dirty="0"/>
              <a:t>Faire la cuisine</a:t>
            </a:r>
          </a:p>
          <a:p>
            <a:r>
              <a:rPr lang="en-US" dirty="0"/>
              <a:t>Faire du </a:t>
            </a:r>
            <a:r>
              <a:rPr lang="en-US" dirty="0" err="1"/>
              <a:t>vélo</a:t>
            </a:r>
            <a:endParaRPr lang="en-US" dirty="0"/>
          </a:p>
          <a:p>
            <a:r>
              <a:rPr lang="en-US" dirty="0" err="1"/>
              <a:t>Jouer</a:t>
            </a:r>
            <a:r>
              <a:rPr lang="en-US" dirty="0"/>
              <a:t> au football</a:t>
            </a:r>
          </a:p>
          <a:p>
            <a:r>
              <a:rPr lang="en-US" dirty="0" err="1"/>
              <a:t>Jouer</a:t>
            </a:r>
            <a:r>
              <a:rPr lang="en-US" dirty="0"/>
              <a:t> à </a:t>
            </a:r>
            <a:r>
              <a:rPr lang="en-US" dirty="0" err="1"/>
              <a:t>l’ordinateur</a:t>
            </a:r>
            <a:endParaRPr lang="en-US" dirty="0"/>
          </a:p>
          <a:p>
            <a:r>
              <a:rPr lang="en-US" dirty="0"/>
              <a:t>Surfer sur Internet</a:t>
            </a:r>
          </a:p>
          <a:p>
            <a:r>
              <a:rPr lang="en-US" dirty="0" err="1"/>
              <a:t>Regarder</a:t>
            </a:r>
            <a:r>
              <a:rPr lang="en-US" dirty="0"/>
              <a:t> la </a:t>
            </a:r>
            <a:r>
              <a:rPr lang="en-US" dirty="0" err="1"/>
              <a:t>télé</a:t>
            </a:r>
            <a:r>
              <a:rPr lang="en-US" dirty="0"/>
              <a:t> etc.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2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quoi </a:t>
            </a:r>
            <a:r>
              <a:rPr lang="en-US" dirty="0" err="1"/>
              <a:t>t’intéresses-tu</a:t>
            </a:r>
            <a:r>
              <a:rPr lang="en-US" dirty="0"/>
              <a:t>? Je </a:t>
            </a:r>
            <a:r>
              <a:rPr lang="en-US" dirty="0" err="1"/>
              <a:t>m’intéresse</a:t>
            </a:r>
            <a:r>
              <a:rPr lang="en-US" dirty="0"/>
              <a:t> à la …, </a:t>
            </a:r>
            <a:br>
              <a:rPr lang="en-US" dirty="0"/>
            </a:br>
            <a:r>
              <a:rPr lang="en-US" dirty="0"/>
              <a:t>au ..., aux…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sz="3200" dirty="0"/>
              <a:t>Je </a:t>
            </a:r>
            <a:r>
              <a:rPr lang="en-US" sz="3200" dirty="0" err="1"/>
              <a:t>m’intéresse</a:t>
            </a:r>
            <a:r>
              <a:rPr lang="en-US" sz="3200" dirty="0"/>
              <a:t> au football.</a:t>
            </a:r>
          </a:p>
          <a:p>
            <a:pPr algn="just"/>
            <a:r>
              <a:rPr lang="en-US" sz="3200" dirty="0"/>
              <a:t>Je </a:t>
            </a:r>
            <a:r>
              <a:rPr lang="en-US" sz="3200" dirty="0" err="1"/>
              <a:t>m’intéresse</a:t>
            </a:r>
            <a:r>
              <a:rPr lang="en-US" sz="3200" dirty="0"/>
              <a:t> à la </a:t>
            </a:r>
            <a:r>
              <a:rPr lang="en-US" sz="3200" dirty="0" err="1"/>
              <a:t>danse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Je </a:t>
            </a:r>
            <a:r>
              <a:rPr lang="en-US" sz="3200" dirty="0" err="1"/>
              <a:t>m’intéresse</a:t>
            </a:r>
            <a:r>
              <a:rPr lang="en-US" sz="3200" dirty="0"/>
              <a:t> aux </a:t>
            </a:r>
            <a:r>
              <a:rPr lang="en-US" sz="3200" dirty="0" err="1"/>
              <a:t>échecs</a:t>
            </a:r>
            <a:r>
              <a:rPr lang="en-US" sz="3200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2" descr="https://thumbs.dreamstime.com/b/%D0%B5%D1%82%D0%B5%D0%B9-%D0%BF%D1%80%D0%B8%D0%B2%D0%B5%D1%82%D1%81%D1%82%D0%B2%D1%83%D1%8F-%D0%BE-%D0%B8%D0%BD-%D1%80%D1%83%D0%B3%D0%BE%D0%B3%D0%BE-5773850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7"/>
          <a:stretch/>
        </p:blipFill>
        <p:spPr bwMode="auto">
          <a:xfrm>
            <a:off x="2338997" y="2560638"/>
            <a:ext cx="263720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chiffres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349568"/>
              </p:ext>
            </p:extLst>
          </p:nvPr>
        </p:nvGraphicFramePr>
        <p:xfrm>
          <a:off x="775061" y="1994262"/>
          <a:ext cx="10676709" cy="4225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403">
                  <a:extLst>
                    <a:ext uri="{9D8B030D-6E8A-4147-A177-3AD203B41FA5}">
                      <a16:colId xmlns:a16="http://schemas.microsoft.com/office/drawing/2014/main" val="3115713872"/>
                    </a:ext>
                  </a:extLst>
                </a:gridCol>
                <a:gridCol w="2448530">
                  <a:extLst>
                    <a:ext uri="{9D8B030D-6E8A-4147-A177-3AD203B41FA5}">
                      <a16:colId xmlns:a16="http://schemas.microsoft.com/office/drawing/2014/main" val="4140179060"/>
                    </a:ext>
                  </a:extLst>
                </a:gridCol>
                <a:gridCol w="2486725">
                  <a:extLst>
                    <a:ext uri="{9D8B030D-6E8A-4147-A177-3AD203B41FA5}">
                      <a16:colId xmlns:a16="http://schemas.microsoft.com/office/drawing/2014/main" val="2938480647"/>
                    </a:ext>
                  </a:extLst>
                </a:gridCol>
                <a:gridCol w="3073051">
                  <a:extLst>
                    <a:ext uri="{9D8B030D-6E8A-4147-A177-3AD203B41FA5}">
                      <a16:colId xmlns:a16="http://schemas.microsoft.com/office/drawing/2014/main" val="3407289607"/>
                    </a:ext>
                  </a:extLst>
                </a:gridCol>
              </a:tblGrid>
              <a:tr h="4225563">
                <a:tc>
                  <a:txBody>
                    <a:bodyPr/>
                    <a:lstStyle/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 – un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 – deux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3 – trois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4 – quatre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5 – cinq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6 – six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7 – sept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8 – huit</a:t>
                      </a:r>
                      <a:endParaRPr lang="ru-RU" sz="220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9 – neuf</a:t>
                      </a:r>
                      <a:endParaRPr lang="ru-RU" sz="2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10 – dix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11 – onze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12 – douze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13 – treize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14 – quatorze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15 – quinze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16 – seize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17 – dix-sept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18 – dix-huit</a:t>
                      </a:r>
                      <a:endParaRPr lang="ru-RU" sz="2200" dirty="0">
                        <a:effectLst/>
                      </a:endParaRPr>
                    </a:p>
                    <a:p>
                      <a:pPr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19 – dix-neuf</a:t>
                      </a:r>
                      <a:endParaRPr lang="ru-RU" sz="2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20 – ving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21 – vingt-et-un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22 – vingt-deux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23 – </a:t>
                      </a:r>
                      <a:r>
                        <a:rPr lang="fr-FR" sz="2200" dirty="0">
                          <a:effectLst/>
                        </a:rPr>
                        <a:t>vingt</a:t>
                      </a: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trois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24 –</a:t>
                      </a:r>
                      <a:r>
                        <a:rPr lang="fr-FR" sz="2200" dirty="0">
                          <a:effectLst/>
                        </a:rPr>
                        <a:t> vingt-quatre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25 – </a:t>
                      </a:r>
                      <a:r>
                        <a:rPr lang="fr-FR" sz="2200" dirty="0">
                          <a:effectLst/>
                        </a:rPr>
                        <a:t>vingt-cinq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26 – </a:t>
                      </a:r>
                      <a:r>
                        <a:rPr lang="fr-FR" sz="2200" dirty="0">
                          <a:effectLst/>
                        </a:rPr>
                        <a:t>vingt-six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27 – </a:t>
                      </a:r>
                      <a:r>
                        <a:rPr lang="fr-FR" sz="2200" dirty="0">
                          <a:effectLst/>
                        </a:rPr>
                        <a:t>vingt-sept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28 – </a:t>
                      </a:r>
                      <a:r>
                        <a:rPr lang="fr-FR" sz="2200" dirty="0">
                          <a:effectLst/>
                        </a:rPr>
                        <a:t>vingt-huit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29 – </a:t>
                      </a:r>
                      <a:r>
                        <a:rPr lang="fr-FR" sz="2200" dirty="0">
                          <a:effectLst/>
                        </a:rPr>
                        <a:t>vingt-neuf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30 – trente</a:t>
                      </a:r>
                      <a:endParaRPr lang="ru-RU" sz="2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 –  </a:t>
                      </a:r>
                      <a:r>
                        <a:rPr lang="en-US" sz="2200" dirty="0" err="1">
                          <a:effectLst/>
                        </a:rPr>
                        <a:t>quarante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 –  </a:t>
                      </a:r>
                      <a:r>
                        <a:rPr lang="en-US" sz="2200" dirty="0" err="1">
                          <a:effectLst/>
                        </a:rPr>
                        <a:t>cinquante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60 –  </a:t>
                      </a:r>
                      <a:r>
                        <a:rPr lang="en-US" sz="2200" dirty="0" err="1">
                          <a:effectLst/>
                        </a:rPr>
                        <a:t>soixante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70 –  </a:t>
                      </a:r>
                      <a:r>
                        <a:rPr lang="en-US" sz="2200" dirty="0" err="1">
                          <a:effectLst/>
                        </a:rPr>
                        <a:t>soixante</a:t>
                      </a:r>
                      <a:r>
                        <a:rPr lang="en-US" sz="2200" dirty="0">
                          <a:effectLst/>
                        </a:rPr>
                        <a:t>-dix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80 –  </a:t>
                      </a:r>
                      <a:r>
                        <a:rPr lang="en-US" sz="2200" dirty="0" err="1">
                          <a:effectLst/>
                        </a:rPr>
                        <a:t>quatre-vingt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81 – </a:t>
                      </a:r>
                      <a:r>
                        <a:rPr lang="en-US" sz="2200" dirty="0" err="1">
                          <a:effectLst/>
                        </a:rPr>
                        <a:t>quatre</a:t>
                      </a: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vingt</a:t>
                      </a:r>
                      <a:r>
                        <a:rPr lang="en-US" sz="2200" dirty="0">
                          <a:effectLst/>
                        </a:rPr>
                        <a:t>-un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90 –  </a:t>
                      </a:r>
                      <a:r>
                        <a:rPr lang="en-US" sz="2200" dirty="0" err="1">
                          <a:effectLst/>
                        </a:rPr>
                        <a:t>quatre</a:t>
                      </a: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vingt</a:t>
                      </a:r>
                      <a:r>
                        <a:rPr lang="en-US" sz="2200" dirty="0">
                          <a:effectLst/>
                        </a:rPr>
                        <a:t>-dix</a:t>
                      </a:r>
                      <a:endParaRPr lang="ru-RU" sz="2200" dirty="0">
                        <a:effectLst/>
                      </a:endParaRPr>
                    </a:p>
                    <a:p>
                      <a:pPr marL="180340" marR="527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100 –  </a:t>
                      </a:r>
                      <a:r>
                        <a:rPr lang="ru-RU" sz="2200" dirty="0" err="1">
                          <a:effectLst/>
                        </a:rPr>
                        <a:t>cent</a:t>
                      </a:r>
                      <a:endParaRPr lang="ru-RU" sz="2200" dirty="0">
                        <a:effectLst/>
                      </a:endParaRPr>
                    </a:p>
                    <a:p>
                      <a:pPr marL="36195" marR="1511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2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311" y="610136"/>
            <a:ext cx="223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10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20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30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40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50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60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70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80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90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5347" y="628648"/>
            <a:ext cx="6286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11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21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31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41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51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61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71</a:t>
            </a:r>
          </a:p>
          <a:p>
            <a:r>
              <a:rPr lang="ru-RU" sz="4000" b="1" dirty="0">
                <a:solidFill>
                  <a:schemeClr val="accent6"/>
                </a:solidFill>
              </a:rPr>
              <a:t>81</a:t>
            </a:r>
          </a:p>
          <a:p>
            <a:r>
              <a:rPr lang="ru-RU" sz="4000" b="1" dirty="0">
                <a:solidFill>
                  <a:schemeClr val="accent6"/>
                </a:solidFill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42598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pelplakkers.com/wp-content/uploads/TME008-100LF-Number-Grid-1-100-Large-Full-Sol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4732" r="4923" b="4979"/>
          <a:stretch/>
        </p:blipFill>
        <p:spPr bwMode="auto">
          <a:xfrm>
            <a:off x="2836580" y="461554"/>
            <a:ext cx="5924244" cy="59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42811" y="2922352"/>
          <a:ext cx="10708960" cy="1022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23">
                  <a:extLst>
                    <a:ext uri="{9D8B030D-6E8A-4147-A177-3AD203B41FA5}">
                      <a16:colId xmlns:a16="http://schemas.microsoft.com/office/drawing/2014/main" val="3870297549"/>
                    </a:ext>
                  </a:extLst>
                </a:gridCol>
                <a:gridCol w="1070323">
                  <a:extLst>
                    <a:ext uri="{9D8B030D-6E8A-4147-A177-3AD203B41FA5}">
                      <a16:colId xmlns:a16="http://schemas.microsoft.com/office/drawing/2014/main" val="3045518431"/>
                    </a:ext>
                  </a:extLst>
                </a:gridCol>
                <a:gridCol w="1070323">
                  <a:extLst>
                    <a:ext uri="{9D8B030D-6E8A-4147-A177-3AD203B41FA5}">
                      <a16:colId xmlns:a16="http://schemas.microsoft.com/office/drawing/2014/main" val="1165165773"/>
                    </a:ext>
                  </a:extLst>
                </a:gridCol>
                <a:gridCol w="1070323">
                  <a:extLst>
                    <a:ext uri="{9D8B030D-6E8A-4147-A177-3AD203B41FA5}">
                      <a16:colId xmlns:a16="http://schemas.microsoft.com/office/drawing/2014/main" val="2321308090"/>
                    </a:ext>
                  </a:extLst>
                </a:gridCol>
                <a:gridCol w="1070323">
                  <a:extLst>
                    <a:ext uri="{9D8B030D-6E8A-4147-A177-3AD203B41FA5}">
                      <a16:colId xmlns:a16="http://schemas.microsoft.com/office/drawing/2014/main" val="2906932134"/>
                    </a:ext>
                  </a:extLst>
                </a:gridCol>
                <a:gridCol w="1071469">
                  <a:extLst>
                    <a:ext uri="{9D8B030D-6E8A-4147-A177-3AD203B41FA5}">
                      <a16:colId xmlns:a16="http://schemas.microsoft.com/office/drawing/2014/main" val="749226249"/>
                    </a:ext>
                  </a:extLst>
                </a:gridCol>
                <a:gridCol w="1071469">
                  <a:extLst>
                    <a:ext uri="{9D8B030D-6E8A-4147-A177-3AD203B41FA5}">
                      <a16:colId xmlns:a16="http://schemas.microsoft.com/office/drawing/2014/main" val="2181546870"/>
                    </a:ext>
                  </a:extLst>
                </a:gridCol>
                <a:gridCol w="1071469">
                  <a:extLst>
                    <a:ext uri="{9D8B030D-6E8A-4147-A177-3AD203B41FA5}">
                      <a16:colId xmlns:a16="http://schemas.microsoft.com/office/drawing/2014/main" val="3187837905"/>
                    </a:ext>
                  </a:extLst>
                </a:gridCol>
                <a:gridCol w="1071469">
                  <a:extLst>
                    <a:ext uri="{9D8B030D-6E8A-4147-A177-3AD203B41FA5}">
                      <a16:colId xmlns:a16="http://schemas.microsoft.com/office/drawing/2014/main" val="584461724"/>
                    </a:ext>
                  </a:extLst>
                </a:gridCol>
                <a:gridCol w="1071469">
                  <a:extLst>
                    <a:ext uri="{9D8B030D-6E8A-4147-A177-3AD203B41FA5}">
                      <a16:colId xmlns:a16="http://schemas.microsoft.com/office/drawing/2014/main" val="2552474867"/>
                    </a:ext>
                  </a:extLst>
                </a:gridCol>
              </a:tblGrid>
              <a:tr h="1022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78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53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70559" y="3004458"/>
          <a:ext cx="10772505" cy="896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674">
                  <a:extLst>
                    <a:ext uri="{9D8B030D-6E8A-4147-A177-3AD203B41FA5}">
                      <a16:colId xmlns:a16="http://schemas.microsoft.com/office/drawing/2014/main" val="2443405437"/>
                    </a:ext>
                  </a:extLst>
                </a:gridCol>
                <a:gridCol w="1076674">
                  <a:extLst>
                    <a:ext uri="{9D8B030D-6E8A-4147-A177-3AD203B41FA5}">
                      <a16:colId xmlns:a16="http://schemas.microsoft.com/office/drawing/2014/main" val="3624152319"/>
                    </a:ext>
                  </a:extLst>
                </a:gridCol>
                <a:gridCol w="1076674">
                  <a:extLst>
                    <a:ext uri="{9D8B030D-6E8A-4147-A177-3AD203B41FA5}">
                      <a16:colId xmlns:a16="http://schemas.microsoft.com/office/drawing/2014/main" val="2817329673"/>
                    </a:ext>
                  </a:extLst>
                </a:gridCol>
                <a:gridCol w="1076674">
                  <a:extLst>
                    <a:ext uri="{9D8B030D-6E8A-4147-A177-3AD203B41FA5}">
                      <a16:colId xmlns:a16="http://schemas.microsoft.com/office/drawing/2014/main" val="838743345"/>
                    </a:ext>
                  </a:extLst>
                </a:gridCol>
                <a:gridCol w="1076674">
                  <a:extLst>
                    <a:ext uri="{9D8B030D-6E8A-4147-A177-3AD203B41FA5}">
                      <a16:colId xmlns:a16="http://schemas.microsoft.com/office/drawing/2014/main" val="2827428974"/>
                    </a:ext>
                  </a:extLst>
                </a:gridCol>
                <a:gridCol w="1077827">
                  <a:extLst>
                    <a:ext uri="{9D8B030D-6E8A-4147-A177-3AD203B41FA5}">
                      <a16:colId xmlns:a16="http://schemas.microsoft.com/office/drawing/2014/main" val="173854520"/>
                    </a:ext>
                  </a:extLst>
                </a:gridCol>
                <a:gridCol w="1077827">
                  <a:extLst>
                    <a:ext uri="{9D8B030D-6E8A-4147-A177-3AD203B41FA5}">
                      <a16:colId xmlns:a16="http://schemas.microsoft.com/office/drawing/2014/main" val="4118269869"/>
                    </a:ext>
                  </a:extLst>
                </a:gridCol>
                <a:gridCol w="1077827">
                  <a:extLst>
                    <a:ext uri="{9D8B030D-6E8A-4147-A177-3AD203B41FA5}">
                      <a16:colId xmlns:a16="http://schemas.microsoft.com/office/drawing/2014/main" val="764105913"/>
                    </a:ext>
                  </a:extLst>
                </a:gridCol>
                <a:gridCol w="1077827">
                  <a:extLst>
                    <a:ext uri="{9D8B030D-6E8A-4147-A177-3AD203B41FA5}">
                      <a16:colId xmlns:a16="http://schemas.microsoft.com/office/drawing/2014/main" val="1202366094"/>
                    </a:ext>
                  </a:extLst>
                </a:gridCol>
                <a:gridCol w="1077827">
                  <a:extLst>
                    <a:ext uri="{9D8B030D-6E8A-4147-A177-3AD203B41FA5}">
                      <a16:colId xmlns:a16="http://schemas.microsoft.com/office/drawing/2014/main" val="1559508565"/>
                    </a:ext>
                  </a:extLst>
                </a:gridCol>
              </a:tblGrid>
              <a:tr h="89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06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7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40226" y="2882538"/>
          <a:ext cx="10737670" cy="905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193">
                  <a:extLst>
                    <a:ext uri="{9D8B030D-6E8A-4147-A177-3AD203B41FA5}">
                      <a16:colId xmlns:a16="http://schemas.microsoft.com/office/drawing/2014/main" val="2789144172"/>
                    </a:ext>
                  </a:extLst>
                </a:gridCol>
                <a:gridCol w="1073193">
                  <a:extLst>
                    <a:ext uri="{9D8B030D-6E8A-4147-A177-3AD203B41FA5}">
                      <a16:colId xmlns:a16="http://schemas.microsoft.com/office/drawing/2014/main" val="1080801692"/>
                    </a:ext>
                  </a:extLst>
                </a:gridCol>
                <a:gridCol w="1073193">
                  <a:extLst>
                    <a:ext uri="{9D8B030D-6E8A-4147-A177-3AD203B41FA5}">
                      <a16:colId xmlns:a16="http://schemas.microsoft.com/office/drawing/2014/main" val="3719588984"/>
                    </a:ext>
                  </a:extLst>
                </a:gridCol>
                <a:gridCol w="1073193">
                  <a:extLst>
                    <a:ext uri="{9D8B030D-6E8A-4147-A177-3AD203B41FA5}">
                      <a16:colId xmlns:a16="http://schemas.microsoft.com/office/drawing/2014/main" val="3419830264"/>
                    </a:ext>
                  </a:extLst>
                </a:gridCol>
                <a:gridCol w="1073193">
                  <a:extLst>
                    <a:ext uri="{9D8B030D-6E8A-4147-A177-3AD203B41FA5}">
                      <a16:colId xmlns:a16="http://schemas.microsoft.com/office/drawing/2014/main" val="3941940883"/>
                    </a:ext>
                  </a:extLst>
                </a:gridCol>
                <a:gridCol w="1074341">
                  <a:extLst>
                    <a:ext uri="{9D8B030D-6E8A-4147-A177-3AD203B41FA5}">
                      <a16:colId xmlns:a16="http://schemas.microsoft.com/office/drawing/2014/main" val="3764580922"/>
                    </a:ext>
                  </a:extLst>
                </a:gridCol>
                <a:gridCol w="1074341">
                  <a:extLst>
                    <a:ext uri="{9D8B030D-6E8A-4147-A177-3AD203B41FA5}">
                      <a16:colId xmlns:a16="http://schemas.microsoft.com/office/drawing/2014/main" val="3195966401"/>
                    </a:ext>
                  </a:extLst>
                </a:gridCol>
                <a:gridCol w="1074341">
                  <a:extLst>
                    <a:ext uri="{9D8B030D-6E8A-4147-A177-3AD203B41FA5}">
                      <a16:colId xmlns:a16="http://schemas.microsoft.com/office/drawing/2014/main" val="2685182127"/>
                    </a:ext>
                  </a:extLst>
                </a:gridCol>
                <a:gridCol w="1074341">
                  <a:extLst>
                    <a:ext uri="{9D8B030D-6E8A-4147-A177-3AD203B41FA5}">
                      <a16:colId xmlns:a16="http://schemas.microsoft.com/office/drawing/2014/main" val="3105404756"/>
                    </a:ext>
                  </a:extLst>
                </a:gridCol>
                <a:gridCol w="1074341">
                  <a:extLst>
                    <a:ext uri="{9D8B030D-6E8A-4147-A177-3AD203B41FA5}">
                      <a16:colId xmlns:a16="http://schemas.microsoft.com/office/drawing/2014/main" val="871607098"/>
                    </a:ext>
                  </a:extLst>
                </a:gridCol>
              </a:tblGrid>
              <a:tr h="905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8</a:t>
                      </a:r>
                      <a:r>
                        <a:rPr lang="en-US" sz="3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02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48937" y="2926080"/>
          <a:ext cx="10668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229">
                  <a:extLst>
                    <a:ext uri="{9D8B030D-6E8A-4147-A177-3AD203B41FA5}">
                      <a16:colId xmlns:a16="http://schemas.microsoft.com/office/drawing/2014/main" val="1311369057"/>
                    </a:ext>
                  </a:extLst>
                </a:gridCol>
                <a:gridCol w="1066229">
                  <a:extLst>
                    <a:ext uri="{9D8B030D-6E8A-4147-A177-3AD203B41FA5}">
                      <a16:colId xmlns:a16="http://schemas.microsoft.com/office/drawing/2014/main" val="2041401522"/>
                    </a:ext>
                  </a:extLst>
                </a:gridCol>
                <a:gridCol w="1066229">
                  <a:extLst>
                    <a:ext uri="{9D8B030D-6E8A-4147-A177-3AD203B41FA5}">
                      <a16:colId xmlns:a16="http://schemas.microsoft.com/office/drawing/2014/main" val="205836910"/>
                    </a:ext>
                  </a:extLst>
                </a:gridCol>
                <a:gridCol w="1066229">
                  <a:extLst>
                    <a:ext uri="{9D8B030D-6E8A-4147-A177-3AD203B41FA5}">
                      <a16:colId xmlns:a16="http://schemas.microsoft.com/office/drawing/2014/main" val="2494448454"/>
                    </a:ext>
                  </a:extLst>
                </a:gridCol>
                <a:gridCol w="1066229">
                  <a:extLst>
                    <a:ext uri="{9D8B030D-6E8A-4147-A177-3AD203B41FA5}">
                      <a16:colId xmlns:a16="http://schemas.microsoft.com/office/drawing/2014/main" val="700888186"/>
                    </a:ext>
                  </a:extLst>
                </a:gridCol>
                <a:gridCol w="1067371">
                  <a:extLst>
                    <a:ext uri="{9D8B030D-6E8A-4147-A177-3AD203B41FA5}">
                      <a16:colId xmlns:a16="http://schemas.microsoft.com/office/drawing/2014/main" val="110134394"/>
                    </a:ext>
                  </a:extLst>
                </a:gridCol>
                <a:gridCol w="1067371">
                  <a:extLst>
                    <a:ext uri="{9D8B030D-6E8A-4147-A177-3AD203B41FA5}">
                      <a16:colId xmlns:a16="http://schemas.microsoft.com/office/drawing/2014/main" val="2664113112"/>
                    </a:ext>
                  </a:extLst>
                </a:gridCol>
                <a:gridCol w="1067371">
                  <a:extLst>
                    <a:ext uri="{9D8B030D-6E8A-4147-A177-3AD203B41FA5}">
                      <a16:colId xmlns:a16="http://schemas.microsoft.com/office/drawing/2014/main" val="3786668865"/>
                    </a:ext>
                  </a:extLst>
                </a:gridCol>
                <a:gridCol w="1067371">
                  <a:extLst>
                    <a:ext uri="{9D8B030D-6E8A-4147-A177-3AD203B41FA5}">
                      <a16:colId xmlns:a16="http://schemas.microsoft.com/office/drawing/2014/main" val="1431107250"/>
                    </a:ext>
                  </a:extLst>
                </a:gridCol>
                <a:gridCol w="1067371">
                  <a:extLst>
                    <a:ext uri="{9D8B030D-6E8A-4147-A177-3AD203B41FA5}">
                      <a16:colId xmlns:a16="http://schemas.microsoft.com/office/drawing/2014/main" val="39118691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7</a:t>
                      </a:r>
                      <a:r>
                        <a:rPr lang="en-US" sz="3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8</a:t>
                      </a:r>
                      <a:r>
                        <a:rPr lang="en-US" sz="38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87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1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0231" y="3004584"/>
          <a:ext cx="10682830" cy="89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712">
                  <a:extLst>
                    <a:ext uri="{9D8B030D-6E8A-4147-A177-3AD203B41FA5}">
                      <a16:colId xmlns:a16="http://schemas.microsoft.com/office/drawing/2014/main" val="3863678241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3981906614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263400537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3371923960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2274823753"/>
                    </a:ext>
                  </a:extLst>
                </a:gridCol>
                <a:gridCol w="1068854">
                  <a:extLst>
                    <a:ext uri="{9D8B030D-6E8A-4147-A177-3AD203B41FA5}">
                      <a16:colId xmlns:a16="http://schemas.microsoft.com/office/drawing/2014/main" val="208007966"/>
                    </a:ext>
                  </a:extLst>
                </a:gridCol>
                <a:gridCol w="1068854">
                  <a:extLst>
                    <a:ext uri="{9D8B030D-6E8A-4147-A177-3AD203B41FA5}">
                      <a16:colId xmlns:a16="http://schemas.microsoft.com/office/drawing/2014/main" val="346502188"/>
                    </a:ext>
                  </a:extLst>
                </a:gridCol>
                <a:gridCol w="1068854">
                  <a:extLst>
                    <a:ext uri="{9D8B030D-6E8A-4147-A177-3AD203B41FA5}">
                      <a16:colId xmlns:a16="http://schemas.microsoft.com/office/drawing/2014/main" val="3692995923"/>
                    </a:ext>
                  </a:extLst>
                </a:gridCol>
                <a:gridCol w="1068854">
                  <a:extLst>
                    <a:ext uri="{9D8B030D-6E8A-4147-A177-3AD203B41FA5}">
                      <a16:colId xmlns:a16="http://schemas.microsoft.com/office/drawing/2014/main" val="3530075105"/>
                    </a:ext>
                  </a:extLst>
                </a:gridCol>
                <a:gridCol w="1068854">
                  <a:extLst>
                    <a:ext uri="{9D8B030D-6E8A-4147-A177-3AD203B41FA5}">
                      <a16:colId xmlns:a16="http://schemas.microsoft.com/office/drawing/2014/main" val="1327098181"/>
                    </a:ext>
                  </a:extLst>
                </a:gridCol>
              </a:tblGrid>
              <a:tr h="89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7</a:t>
                      </a:r>
                      <a:r>
                        <a:rPr lang="en-US" sz="38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8</a:t>
                      </a:r>
                      <a:r>
                        <a:rPr lang="en-US" sz="38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14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 </a:t>
            </a:r>
            <a:r>
              <a:rPr lang="en-US" b="1" dirty="0" err="1"/>
              <a:t>est</a:t>
            </a:r>
            <a:r>
              <a:rPr lang="en-US" b="1" dirty="0"/>
              <a:t> absent? Qui </a:t>
            </a:r>
            <a:r>
              <a:rPr lang="en-US" b="1" dirty="0" err="1"/>
              <a:t>est</a:t>
            </a:r>
            <a:r>
              <a:rPr lang="en-US" b="1" dirty="0"/>
              <a:t> absente?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Michel </a:t>
            </a:r>
            <a:r>
              <a:rPr lang="en-US" sz="3200" dirty="0" err="1"/>
              <a:t>est</a:t>
            </a:r>
            <a:r>
              <a:rPr lang="en-US" sz="3200" dirty="0"/>
              <a:t> absent.</a:t>
            </a:r>
          </a:p>
          <a:p>
            <a:r>
              <a:rPr lang="en-US" sz="3200" dirty="0"/>
              <a:t>Anna </a:t>
            </a:r>
            <a:r>
              <a:rPr lang="en-US" sz="3200" dirty="0" err="1"/>
              <a:t>est</a:t>
            </a:r>
            <a:r>
              <a:rPr lang="en-US" sz="3200" dirty="0"/>
              <a:t> absente.</a:t>
            </a:r>
          </a:p>
          <a:p>
            <a:r>
              <a:rPr lang="en-US" sz="3200" dirty="0"/>
              <a:t>Tout le monde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présent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3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6357" y="3091543"/>
          <a:ext cx="10676705" cy="748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099">
                  <a:extLst>
                    <a:ext uri="{9D8B030D-6E8A-4147-A177-3AD203B41FA5}">
                      <a16:colId xmlns:a16="http://schemas.microsoft.com/office/drawing/2014/main" val="4081528889"/>
                    </a:ext>
                  </a:extLst>
                </a:gridCol>
                <a:gridCol w="1067099">
                  <a:extLst>
                    <a:ext uri="{9D8B030D-6E8A-4147-A177-3AD203B41FA5}">
                      <a16:colId xmlns:a16="http://schemas.microsoft.com/office/drawing/2014/main" val="3651581650"/>
                    </a:ext>
                  </a:extLst>
                </a:gridCol>
                <a:gridCol w="1067099">
                  <a:extLst>
                    <a:ext uri="{9D8B030D-6E8A-4147-A177-3AD203B41FA5}">
                      <a16:colId xmlns:a16="http://schemas.microsoft.com/office/drawing/2014/main" val="3935644767"/>
                    </a:ext>
                  </a:extLst>
                </a:gridCol>
                <a:gridCol w="1067099">
                  <a:extLst>
                    <a:ext uri="{9D8B030D-6E8A-4147-A177-3AD203B41FA5}">
                      <a16:colId xmlns:a16="http://schemas.microsoft.com/office/drawing/2014/main" val="3016424406"/>
                    </a:ext>
                  </a:extLst>
                </a:gridCol>
                <a:gridCol w="1067099">
                  <a:extLst>
                    <a:ext uri="{9D8B030D-6E8A-4147-A177-3AD203B41FA5}">
                      <a16:colId xmlns:a16="http://schemas.microsoft.com/office/drawing/2014/main" val="2405055928"/>
                    </a:ext>
                  </a:extLst>
                </a:gridCol>
                <a:gridCol w="1068242">
                  <a:extLst>
                    <a:ext uri="{9D8B030D-6E8A-4147-A177-3AD203B41FA5}">
                      <a16:colId xmlns:a16="http://schemas.microsoft.com/office/drawing/2014/main" val="3148814210"/>
                    </a:ext>
                  </a:extLst>
                </a:gridCol>
                <a:gridCol w="1068242">
                  <a:extLst>
                    <a:ext uri="{9D8B030D-6E8A-4147-A177-3AD203B41FA5}">
                      <a16:colId xmlns:a16="http://schemas.microsoft.com/office/drawing/2014/main" val="3498953616"/>
                    </a:ext>
                  </a:extLst>
                </a:gridCol>
                <a:gridCol w="1068242">
                  <a:extLst>
                    <a:ext uri="{9D8B030D-6E8A-4147-A177-3AD203B41FA5}">
                      <a16:colId xmlns:a16="http://schemas.microsoft.com/office/drawing/2014/main" val="515429407"/>
                    </a:ext>
                  </a:extLst>
                </a:gridCol>
                <a:gridCol w="1068242">
                  <a:extLst>
                    <a:ext uri="{9D8B030D-6E8A-4147-A177-3AD203B41FA5}">
                      <a16:colId xmlns:a16="http://schemas.microsoft.com/office/drawing/2014/main" val="2559242872"/>
                    </a:ext>
                  </a:extLst>
                </a:gridCol>
                <a:gridCol w="1068242">
                  <a:extLst>
                    <a:ext uri="{9D8B030D-6E8A-4147-A177-3AD203B41FA5}">
                      <a16:colId xmlns:a16="http://schemas.microsoft.com/office/drawing/2014/main" val="1960990473"/>
                    </a:ext>
                  </a:extLst>
                </a:gridCol>
              </a:tblGrid>
              <a:tr h="74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38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1521" y="2943624"/>
          <a:ext cx="10726380" cy="94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064">
                  <a:extLst>
                    <a:ext uri="{9D8B030D-6E8A-4147-A177-3AD203B41FA5}">
                      <a16:colId xmlns:a16="http://schemas.microsoft.com/office/drawing/2014/main" val="2936934086"/>
                    </a:ext>
                  </a:extLst>
                </a:gridCol>
                <a:gridCol w="1072064">
                  <a:extLst>
                    <a:ext uri="{9D8B030D-6E8A-4147-A177-3AD203B41FA5}">
                      <a16:colId xmlns:a16="http://schemas.microsoft.com/office/drawing/2014/main" val="2426511222"/>
                    </a:ext>
                  </a:extLst>
                </a:gridCol>
                <a:gridCol w="1072064">
                  <a:extLst>
                    <a:ext uri="{9D8B030D-6E8A-4147-A177-3AD203B41FA5}">
                      <a16:colId xmlns:a16="http://schemas.microsoft.com/office/drawing/2014/main" val="3703573592"/>
                    </a:ext>
                  </a:extLst>
                </a:gridCol>
                <a:gridCol w="1072064">
                  <a:extLst>
                    <a:ext uri="{9D8B030D-6E8A-4147-A177-3AD203B41FA5}">
                      <a16:colId xmlns:a16="http://schemas.microsoft.com/office/drawing/2014/main" val="2541259134"/>
                    </a:ext>
                  </a:extLst>
                </a:gridCol>
                <a:gridCol w="1072064">
                  <a:extLst>
                    <a:ext uri="{9D8B030D-6E8A-4147-A177-3AD203B41FA5}">
                      <a16:colId xmlns:a16="http://schemas.microsoft.com/office/drawing/2014/main" val="3465785229"/>
                    </a:ext>
                  </a:extLst>
                </a:gridCol>
                <a:gridCol w="1073212">
                  <a:extLst>
                    <a:ext uri="{9D8B030D-6E8A-4147-A177-3AD203B41FA5}">
                      <a16:colId xmlns:a16="http://schemas.microsoft.com/office/drawing/2014/main" val="3170560669"/>
                    </a:ext>
                  </a:extLst>
                </a:gridCol>
                <a:gridCol w="1073212">
                  <a:extLst>
                    <a:ext uri="{9D8B030D-6E8A-4147-A177-3AD203B41FA5}">
                      <a16:colId xmlns:a16="http://schemas.microsoft.com/office/drawing/2014/main" val="1400060861"/>
                    </a:ext>
                  </a:extLst>
                </a:gridCol>
                <a:gridCol w="1073212">
                  <a:extLst>
                    <a:ext uri="{9D8B030D-6E8A-4147-A177-3AD203B41FA5}">
                      <a16:colId xmlns:a16="http://schemas.microsoft.com/office/drawing/2014/main" val="729373887"/>
                    </a:ext>
                  </a:extLst>
                </a:gridCol>
                <a:gridCol w="1073212">
                  <a:extLst>
                    <a:ext uri="{9D8B030D-6E8A-4147-A177-3AD203B41FA5}">
                      <a16:colId xmlns:a16="http://schemas.microsoft.com/office/drawing/2014/main" val="2697848193"/>
                    </a:ext>
                  </a:extLst>
                </a:gridCol>
                <a:gridCol w="1073212">
                  <a:extLst>
                    <a:ext uri="{9D8B030D-6E8A-4147-A177-3AD203B41FA5}">
                      <a16:colId xmlns:a16="http://schemas.microsoft.com/office/drawing/2014/main" val="596286738"/>
                    </a:ext>
                  </a:extLst>
                </a:gridCol>
              </a:tblGrid>
              <a:tr h="949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75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34105" y="3056836"/>
          <a:ext cx="10700245" cy="870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452">
                  <a:extLst>
                    <a:ext uri="{9D8B030D-6E8A-4147-A177-3AD203B41FA5}">
                      <a16:colId xmlns:a16="http://schemas.microsoft.com/office/drawing/2014/main" val="807095041"/>
                    </a:ext>
                  </a:extLst>
                </a:gridCol>
                <a:gridCol w="1069452">
                  <a:extLst>
                    <a:ext uri="{9D8B030D-6E8A-4147-A177-3AD203B41FA5}">
                      <a16:colId xmlns:a16="http://schemas.microsoft.com/office/drawing/2014/main" val="1178781830"/>
                    </a:ext>
                  </a:extLst>
                </a:gridCol>
                <a:gridCol w="1069452">
                  <a:extLst>
                    <a:ext uri="{9D8B030D-6E8A-4147-A177-3AD203B41FA5}">
                      <a16:colId xmlns:a16="http://schemas.microsoft.com/office/drawing/2014/main" val="111516916"/>
                    </a:ext>
                  </a:extLst>
                </a:gridCol>
                <a:gridCol w="1069452">
                  <a:extLst>
                    <a:ext uri="{9D8B030D-6E8A-4147-A177-3AD203B41FA5}">
                      <a16:colId xmlns:a16="http://schemas.microsoft.com/office/drawing/2014/main" val="2656111391"/>
                    </a:ext>
                  </a:extLst>
                </a:gridCol>
                <a:gridCol w="1069452">
                  <a:extLst>
                    <a:ext uri="{9D8B030D-6E8A-4147-A177-3AD203B41FA5}">
                      <a16:colId xmlns:a16="http://schemas.microsoft.com/office/drawing/2014/main" val="1861464537"/>
                    </a:ext>
                  </a:extLst>
                </a:gridCol>
                <a:gridCol w="1070597">
                  <a:extLst>
                    <a:ext uri="{9D8B030D-6E8A-4147-A177-3AD203B41FA5}">
                      <a16:colId xmlns:a16="http://schemas.microsoft.com/office/drawing/2014/main" val="4032093675"/>
                    </a:ext>
                  </a:extLst>
                </a:gridCol>
                <a:gridCol w="1070597">
                  <a:extLst>
                    <a:ext uri="{9D8B030D-6E8A-4147-A177-3AD203B41FA5}">
                      <a16:colId xmlns:a16="http://schemas.microsoft.com/office/drawing/2014/main" val="3609582785"/>
                    </a:ext>
                  </a:extLst>
                </a:gridCol>
                <a:gridCol w="1070597">
                  <a:extLst>
                    <a:ext uri="{9D8B030D-6E8A-4147-A177-3AD203B41FA5}">
                      <a16:colId xmlns:a16="http://schemas.microsoft.com/office/drawing/2014/main" val="2123366085"/>
                    </a:ext>
                  </a:extLst>
                </a:gridCol>
                <a:gridCol w="1070597">
                  <a:extLst>
                    <a:ext uri="{9D8B030D-6E8A-4147-A177-3AD203B41FA5}">
                      <a16:colId xmlns:a16="http://schemas.microsoft.com/office/drawing/2014/main" val="3113107951"/>
                    </a:ext>
                  </a:extLst>
                </a:gridCol>
                <a:gridCol w="1070597">
                  <a:extLst>
                    <a:ext uri="{9D8B030D-6E8A-4147-A177-3AD203B41FA5}">
                      <a16:colId xmlns:a16="http://schemas.microsoft.com/office/drawing/2014/main" val="2088980589"/>
                    </a:ext>
                  </a:extLst>
                </a:gridCol>
              </a:tblGrid>
              <a:tr h="87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46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8939" y="3030710"/>
          <a:ext cx="10682835" cy="888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712">
                  <a:extLst>
                    <a:ext uri="{9D8B030D-6E8A-4147-A177-3AD203B41FA5}">
                      <a16:colId xmlns:a16="http://schemas.microsoft.com/office/drawing/2014/main" val="3104541720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2724691794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2996676694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4260737966"/>
                    </a:ext>
                  </a:extLst>
                </a:gridCol>
                <a:gridCol w="1067712">
                  <a:extLst>
                    <a:ext uri="{9D8B030D-6E8A-4147-A177-3AD203B41FA5}">
                      <a16:colId xmlns:a16="http://schemas.microsoft.com/office/drawing/2014/main" val="2617952388"/>
                    </a:ext>
                  </a:extLst>
                </a:gridCol>
                <a:gridCol w="1068855">
                  <a:extLst>
                    <a:ext uri="{9D8B030D-6E8A-4147-A177-3AD203B41FA5}">
                      <a16:colId xmlns:a16="http://schemas.microsoft.com/office/drawing/2014/main" val="1742843094"/>
                    </a:ext>
                  </a:extLst>
                </a:gridCol>
                <a:gridCol w="1068855">
                  <a:extLst>
                    <a:ext uri="{9D8B030D-6E8A-4147-A177-3AD203B41FA5}">
                      <a16:colId xmlns:a16="http://schemas.microsoft.com/office/drawing/2014/main" val="1054633716"/>
                    </a:ext>
                  </a:extLst>
                </a:gridCol>
                <a:gridCol w="1068855">
                  <a:extLst>
                    <a:ext uri="{9D8B030D-6E8A-4147-A177-3AD203B41FA5}">
                      <a16:colId xmlns:a16="http://schemas.microsoft.com/office/drawing/2014/main" val="3665206478"/>
                    </a:ext>
                  </a:extLst>
                </a:gridCol>
                <a:gridCol w="1068855">
                  <a:extLst>
                    <a:ext uri="{9D8B030D-6E8A-4147-A177-3AD203B41FA5}">
                      <a16:colId xmlns:a16="http://schemas.microsoft.com/office/drawing/2014/main" val="481032855"/>
                    </a:ext>
                  </a:extLst>
                </a:gridCol>
                <a:gridCol w="1068855">
                  <a:extLst>
                    <a:ext uri="{9D8B030D-6E8A-4147-A177-3AD203B41FA5}">
                      <a16:colId xmlns:a16="http://schemas.microsoft.com/office/drawing/2014/main" val="169637567"/>
                    </a:ext>
                  </a:extLst>
                </a:gridCol>
              </a:tblGrid>
              <a:tr h="888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55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9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60231" y="3008277"/>
          <a:ext cx="10691540" cy="92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582">
                  <a:extLst>
                    <a:ext uri="{9D8B030D-6E8A-4147-A177-3AD203B41FA5}">
                      <a16:colId xmlns:a16="http://schemas.microsoft.com/office/drawing/2014/main" val="101618335"/>
                    </a:ext>
                  </a:extLst>
                </a:gridCol>
                <a:gridCol w="1068582">
                  <a:extLst>
                    <a:ext uri="{9D8B030D-6E8A-4147-A177-3AD203B41FA5}">
                      <a16:colId xmlns:a16="http://schemas.microsoft.com/office/drawing/2014/main" val="4066546291"/>
                    </a:ext>
                  </a:extLst>
                </a:gridCol>
                <a:gridCol w="1068582">
                  <a:extLst>
                    <a:ext uri="{9D8B030D-6E8A-4147-A177-3AD203B41FA5}">
                      <a16:colId xmlns:a16="http://schemas.microsoft.com/office/drawing/2014/main" val="1306601036"/>
                    </a:ext>
                  </a:extLst>
                </a:gridCol>
                <a:gridCol w="1068582">
                  <a:extLst>
                    <a:ext uri="{9D8B030D-6E8A-4147-A177-3AD203B41FA5}">
                      <a16:colId xmlns:a16="http://schemas.microsoft.com/office/drawing/2014/main" val="437191415"/>
                    </a:ext>
                  </a:extLst>
                </a:gridCol>
                <a:gridCol w="1068582">
                  <a:extLst>
                    <a:ext uri="{9D8B030D-6E8A-4147-A177-3AD203B41FA5}">
                      <a16:colId xmlns:a16="http://schemas.microsoft.com/office/drawing/2014/main" val="639679727"/>
                    </a:ext>
                  </a:extLst>
                </a:gridCol>
                <a:gridCol w="1069726">
                  <a:extLst>
                    <a:ext uri="{9D8B030D-6E8A-4147-A177-3AD203B41FA5}">
                      <a16:colId xmlns:a16="http://schemas.microsoft.com/office/drawing/2014/main" val="517160297"/>
                    </a:ext>
                  </a:extLst>
                </a:gridCol>
                <a:gridCol w="1069726">
                  <a:extLst>
                    <a:ext uri="{9D8B030D-6E8A-4147-A177-3AD203B41FA5}">
                      <a16:colId xmlns:a16="http://schemas.microsoft.com/office/drawing/2014/main" val="4028500258"/>
                    </a:ext>
                  </a:extLst>
                </a:gridCol>
                <a:gridCol w="1069726">
                  <a:extLst>
                    <a:ext uri="{9D8B030D-6E8A-4147-A177-3AD203B41FA5}">
                      <a16:colId xmlns:a16="http://schemas.microsoft.com/office/drawing/2014/main" val="290331098"/>
                    </a:ext>
                  </a:extLst>
                </a:gridCol>
                <a:gridCol w="1069726">
                  <a:extLst>
                    <a:ext uri="{9D8B030D-6E8A-4147-A177-3AD203B41FA5}">
                      <a16:colId xmlns:a16="http://schemas.microsoft.com/office/drawing/2014/main" val="10040952"/>
                    </a:ext>
                  </a:extLst>
                </a:gridCol>
                <a:gridCol w="1069726">
                  <a:extLst>
                    <a:ext uri="{9D8B030D-6E8A-4147-A177-3AD203B41FA5}">
                      <a16:colId xmlns:a16="http://schemas.microsoft.com/office/drawing/2014/main" val="623899272"/>
                    </a:ext>
                  </a:extLst>
                </a:gridCol>
              </a:tblGrid>
              <a:tr h="927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70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Présent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Настоящее время </a:t>
            </a:r>
          </a:p>
        </p:txBody>
      </p:sp>
    </p:spTree>
    <p:extLst>
      <p:ext uri="{BB962C8B-B14F-4D97-AF65-F5344CB8AC3E}">
        <p14:creationId xmlns:p14="http://schemas.microsoft.com/office/powerpoint/2010/main" val="2435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Глаголы 1 группы (заканчиваются в инфинитиве на -</a:t>
            </a:r>
            <a:r>
              <a:rPr lang="en-US" b="1" dirty="0" err="1"/>
              <a:t>er</a:t>
            </a:r>
            <a:r>
              <a:rPr lang="ru-RU" b="1" dirty="0"/>
              <a:t> (кроме </a:t>
            </a:r>
            <a:r>
              <a:rPr lang="en-US" b="1" dirty="0" err="1"/>
              <a:t>aller</a:t>
            </a:r>
            <a:r>
              <a:rPr lang="ru-RU" b="1" dirty="0"/>
              <a:t>)                                  </a:t>
            </a:r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35367" y="2455661"/>
            <a:ext cx="392126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Marcher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en-US" altLang="ru-R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kumimoji="0" lang="en-US" alt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</a:t>
            </a:r>
            <a:r>
              <a:rPr kumimoji="0" lang="en-US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kumimoji="0" lang="en-US" alt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kumimoji="0" lang="en-US" alt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ons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Vous</a:t>
            </a:r>
            <a:r>
              <a:rPr kumimoji="0" lang="en-US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Ils</a:t>
            </a:r>
            <a:r>
              <a:rPr kumimoji="0" lang="en-US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32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march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</a:t>
            </a:r>
            <a:endParaRPr kumimoji="0" lang="en-US" altLang="ru-RU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4A111-A653-44D5-BF26-C7E087D5B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296" b="7222"/>
          <a:stretch/>
        </p:blipFill>
        <p:spPr>
          <a:xfrm>
            <a:off x="2890033" y="0"/>
            <a:ext cx="641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1E2580-67F9-4311-849B-EBB4C89E8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51668"/>
          <a:stretch/>
        </p:blipFill>
        <p:spPr>
          <a:xfrm>
            <a:off x="1469122" y="812799"/>
            <a:ext cx="9253756" cy="54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D8449-70F3-46D4-9FD9-30B8F648E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185"/>
          <a:stretch/>
        </p:blipFill>
        <p:spPr>
          <a:xfrm>
            <a:off x="1426944" y="669334"/>
            <a:ext cx="9152156" cy="55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vistapointe.net/images/les-saison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"/>
          <a:stretch/>
        </p:blipFill>
        <p:spPr bwMode="auto">
          <a:xfrm>
            <a:off x="1171575" y="625331"/>
            <a:ext cx="10055225" cy="56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00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AB061-6616-4CDA-A446-C82D0DE81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8889" r="7314" b="41666"/>
          <a:stretch/>
        </p:blipFill>
        <p:spPr>
          <a:xfrm>
            <a:off x="723899" y="698500"/>
            <a:ext cx="10927431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6F405-AF57-4ECF-93F8-4BC49F22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Conjugue</a:t>
            </a:r>
            <a:r>
              <a:rPr lang="en-US" dirty="0"/>
              <a:t> le </a:t>
            </a:r>
            <a:r>
              <a:rPr lang="en-US" dirty="0" err="1"/>
              <a:t>verbe</a:t>
            </a:r>
            <a:r>
              <a:rPr lang="en-US" dirty="0"/>
              <a:t> “</a:t>
            </a:r>
            <a:r>
              <a:rPr lang="en-US" dirty="0" err="1"/>
              <a:t>visiter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4DB76-A05A-4094-B87D-248A943F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6F405-AF57-4ECF-93F8-4BC49F22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Conjugue</a:t>
            </a:r>
            <a:r>
              <a:rPr lang="en-US" dirty="0"/>
              <a:t> le </a:t>
            </a:r>
            <a:r>
              <a:rPr lang="en-US" dirty="0" err="1"/>
              <a:t>verbe</a:t>
            </a:r>
            <a:r>
              <a:rPr lang="en-US" dirty="0"/>
              <a:t> “r</a:t>
            </a:r>
            <a:r>
              <a:rPr lang="ru-RU" dirty="0" err="1"/>
              <a:t>éс</a:t>
            </a:r>
            <a:r>
              <a:rPr lang="en-US" dirty="0" err="1"/>
              <a:t>iter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4DB76-A05A-4094-B87D-248A943F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6F405-AF57-4ECF-93F8-4BC49F22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Conjugue</a:t>
            </a:r>
            <a:r>
              <a:rPr lang="en-US" dirty="0"/>
              <a:t> le </a:t>
            </a:r>
            <a:r>
              <a:rPr lang="en-US" dirty="0" err="1"/>
              <a:t>verbe</a:t>
            </a:r>
            <a:r>
              <a:rPr lang="en-US" dirty="0"/>
              <a:t> “</a:t>
            </a:r>
            <a:r>
              <a:rPr lang="en-US" dirty="0" err="1"/>
              <a:t>danser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4DB76-A05A-4094-B87D-248A943F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Возвратные глаголы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Возвратные глаголы могут быть любой группы: </a:t>
            </a:r>
            <a:endParaRPr lang="en-US" sz="3200" dirty="0"/>
          </a:p>
          <a:p>
            <a:pPr marL="0" indent="0">
              <a:buNone/>
            </a:pPr>
            <a:r>
              <a:rPr lang="ru-RU" sz="3200" dirty="0"/>
              <a:t>1,</a:t>
            </a:r>
            <a:r>
              <a:rPr lang="en-US" sz="3200" dirty="0"/>
              <a:t> </a:t>
            </a:r>
            <a:r>
              <a:rPr lang="ru-RU" sz="3200" dirty="0"/>
              <a:t>2 или 3.</a:t>
            </a:r>
          </a:p>
          <a:p>
            <a:pPr marL="0" indent="0">
              <a:buNone/>
            </a:pPr>
            <a:r>
              <a:rPr lang="ru-RU" sz="3200" dirty="0"/>
              <a:t>Возвратные глаголы – это глаголы с частицей </a:t>
            </a:r>
            <a:r>
              <a:rPr lang="en-US" sz="3200" b="1" dirty="0">
                <a:solidFill>
                  <a:srgbClr val="FF0000"/>
                </a:solidFill>
              </a:rPr>
              <a:t>se</a:t>
            </a:r>
            <a:r>
              <a:rPr lang="ru-RU" sz="3200" dirty="0"/>
              <a:t>. При спряжении глагола частица </a:t>
            </a:r>
            <a:r>
              <a:rPr lang="en-US" sz="3200" b="1" dirty="0">
                <a:solidFill>
                  <a:srgbClr val="FF0000"/>
                </a:solidFill>
              </a:rPr>
              <a:t>se</a:t>
            </a:r>
            <a:r>
              <a:rPr lang="en-US" sz="3200" dirty="0"/>
              <a:t> </a:t>
            </a:r>
            <a:r>
              <a:rPr lang="ru-RU" sz="3200" dirty="0"/>
              <a:t>изменяется по лицам и числам: </a:t>
            </a:r>
            <a:r>
              <a:rPr lang="en-US" sz="3200" b="1" dirty="0">
                <a:solidFill>
                  <a:srgbClr val="FF0000"/>
                </a:solidFill>
              </a:rPr>
              <a:t>me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te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se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nous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vous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se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1507" y="690880"/>
          <a:ext cx="10963594" cy="512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593">
                  <a:extLst>
                    <a:ext uri="{9D8B030D-6E8A-4147-A177-3AD203B41FA5}">
                      <a16:colId xmlns:a16="http://schemas.microsoft.com/office/drawing/2014/main" val="1869574392"/>
                    </a:ext>
                  </a:extLst>
                </a:gridCol>
                <a:gridCol w="4092120">
                  <a:extLst>
                    <a:ext uri="{9D8B030D-6E8A-4147-A177-3AD203B41FA5}">
                      <a16:colId xmlns:a16="http://schemas.microsoft.com/office/drawing/2014/main" val="3013419873"/>
                    </a:ext>
                  </a:extLst>
                </a:gridCol>
                <a:gridCol w="3654881">
                  <a:extLst>
                    <a:ext uri="{9D8B030D-6E8A-4147-A177-3AD203B41FA5}">
                      <a16:colId xmlns:a16="http://schemas.microsoft.com/office/drawing/2014/main" val="758082329"/>
                    </a:ext>
                  </a:extLst>
                </a:gridCol>
              </a:tblGrid>
              <a:tr h="512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Se laver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Je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me</a:t>
                      </a:r>
                      <a:r>
                        <a:rPr lang="en-US" sz="3200" dirty="0">
                          <a:effectLst/>
                        </a:rPr>
                        <a:t> lave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Tu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te</a:t>
                      </a:r>
                      <a:r>
                        <a:rPr lang="en-US" sz="3200" dirty="0">
                          <a:effectLst/>
                        </a:rPr>
                        <a:t> laves 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Il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lave     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Elle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lave 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Nous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nous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lavons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Vous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lavez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Ils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lavent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Elles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se </a:t>
                      </a:r>
                      <a:r>
                        <a:rPr lang="en-US" sz="3200" dirty="0" err="1">
                          <a:effectLst/>
                        </a:rPr>
                        <a:t>lavent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Se </a:t>
                      </a:r>
                      <a:r>
                        <a:rPr lang="en-US" sz="3200" u="sng" dirty="0" err="1">
                          <a:effectLst/>
                        </a:rPr>
                        <a:t>réunir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Je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me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réunis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Tu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réunis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Il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se </a:t>
                      </a:r>
                      <a:r>
                        <a:rPr lang="en-US" sz="3200" dirty="0" err="1">
                          <a:effectLst/>
                        </a:rPr>
                        <a:t>réunit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Elle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Nous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nous</a:t>
                      </a:r>
                      <a:r>
                        <a:rPr lang="en-US" sz="3200" baseline="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réunissons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Vous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réunissez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Ils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réunissent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Elles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réunissent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Se </a:t>
                      </a:r>
                      <a:r>
                        <a:rPr lang="en-US" sz="3200" u="sng" dirty="0" err="1">
                          <a:effectLst/>
                        </a:rPr>
                        <a:t>mettre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Je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me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mets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Tu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mets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Il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met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Elle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met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Nous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nous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mettons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Vous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vous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mettez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Ils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se </a:t>
                      </a:r>
                      <a:r>
                        <a:rPr lang="en-US" sz="3200" dirty="0" err="1">
                          <a:effectLst/>
                        </a:rPr>
                        <a:t>mettent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Elles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mettent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90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80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Глаголы 2 группы (заканчиваются в инфинитиве на -</a:t>
            </a:r>
            <a:r>
              <a:rPr lang="en-US" b="1" dirty="0" err="1"/>
              <a:t>ir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035" y="2393575"/>
            <a:ext cx="10376647" cy="406997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Finir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b="1" u="sng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4200" u="sng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u="sng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4200" u="sng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en-US" sz="4200" u="sng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issons</a:t>
            </a: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u="sng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issez</a:t>
            </a: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u="sng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issent</a:t>
            </a: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348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35" y="1004047"/>
            <a:ext cx="10685930" cy="12371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Особенностью глаголов 2 группы является наличие суффикса -</a:t>
            </a:r>
            <a:r>
              <a:rPr lang="en-US" sz="3600" b="1" dirty="0" err="1">
                <a:solidFill>
                  <a:srgbClr val="FF0000"/>
                </a:solidFill>
              </a:rPr>
              <a:t>iss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во множественном числе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6352" y="2776660"/>
            <a:ext cx="730623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5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5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sz="5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45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ermap.ru/wp-content/gallery/1-89/artleo-com_3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04" y="989362"/>
            <a:ext cx="7439241" cy="49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77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egnum.ru/uploads/pictures/news/2016/09/30/regnum_picture_1475229544132862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32" y="798784"/>
            <a:ext cx="7015654" cy="52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7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.pinimg.com/originals/18/9e/6b/189e6bfaffd7835d72e500be90108f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5500" y="913340"/>
          <a:ext cx="10350500" cy="238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250">
                  <a:extLst>
                    <a:ext uri="{9D8B030D-6E8A-4147-A177-3AD203B41FA5}">
                      <a16:colId xmlns:a16="http://schemas.microsoft.com/office/drawing/2014/main" val="2997461915"/>
                    </a:ext>
                  </a:extLst>
                </a:gridCol>
                <a:gridCol w="5175250">
                  <a:extLst>
                    <a:ext uri="{9D8B030D-6E8A-4147-A177-3AD203B41FA5}">
                      <a16:colId xmlns:a16="http://schemas.microsoft.com/office/drawing/2014/main" val="4024678504"/>
                    </a:ext>
                  </a:extLst>
                </a:gridCol>
              </a:tblGrid>
              <a:tr h="64981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L’hiver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Le </a:t>
                      </a:r>
                      <a:r>
                        <a:rPr lang="en-US" sz="3600" dirty="0" err="1"/>
                        <a:t>printemps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73510"/>
                  </a:ext>
                </a:extLst>
              </a:tr>
              <a:tr h="16245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Décembre</a:t>
                      </a:r>
                      <a:endParaRPr lang="en-US" sz="3600" dirty="0"/>
                    </a:p>
                    <a:p>
                      <a:pPr algn="ctr"/>
                      <a:r>
                        <a:rPr lang="en-US" sz="3600" dirty="0" err="1"/>
                        <a:t>Janvier</a:t>
                      </a:r>
                      <a:endParaRPr lang="en-US" sz="3600" dirty="0"/>
                    </a:p>
                    <a:p>
                      <a:pPr algn="ctr"/>
                      <a:r>
                        <a:rPr lang="en-US" sz="3600" dirty="0" err="1"/>
                        <a:t>Février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Mars</a:t>
                      </a:r>
                    </a:p>
                    <a:p>
                      <a:pPr algn="ctr"/>
                      <a:r>
                        <a:rPr lang="en-US" sz="3600" dirty="0"/>
                        <a:t>Avril</a:t>
                      </a:r>
                    </a:p>
                    <a:p>
                      <a:pPr algn="ctr"/>
                      <a:r>
                        <a:rPr lang="en-US" sz="3600" dirty="0"/>
                        <a:t>Mai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0268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5500" y="3618440"/>
          <a:ext cx="103505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250">
                  <a:extLst>
                    <a:ext uri="{9D8B030D-6E8A-4147-A177-3AD203B41FA5}">
                      <a16:colId xmlns:a16="http://schemas.microsoft.com/office/drawing/2014/main" val="2997461915"/>
                    </a:ext>
                  </a:extLst>
                </a:gridCol>
                <a:gridCol w="5175250">
                  <a:extLst>
                    <a:ext uri="{9D8B030D-6E8A-4147-A177-3AD203B41FA5}">
                      <a16:colId xmlns:a16="http://schemas.microsoft.com/office/drawing/2014/main" val="4024678504"/>
                    </a:ext>
                  </a:extLst>
                </a:gridCol>
              </a:tblGrid>
              <a:tr h="60264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L’été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L’automne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73510"/>
                  </a:ext>
                </a:extLst>
              </a:tr>
              <a:tr h="15066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Juin</a:t>
                      </a:r>
                      <a:endParaRPr lang="en-US" sz="3600" dirty="0"/>
                    </a:p>
                    <a:p>
                      <a:pPr algn="ctr"/>
                      <a:r>
                        <a:rPr lang="en-US" sz="3600" dirty="0" err="1"/>
                        <a:t>Juillet</a:t>
                      </a:r>
                      <a:endParaRPr lang="en-US" sz="3600" dirty="0"/>
                    </a:p>
                    <a:p>
                      <a:pPr algn="ctr"/>
                      <a:r>
                        <a:rPr lang="en-US" sz="3600" dirty="0" err="1"/>
                        <a:t>Aôut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Septembre</a:t>
                      </a:r>
                      <a:endParaRPr lang="en-US" sz="3600" dirty="0"/>
                    </a:p>
                    <a:p>
                      <a:pPr algn="ctr"/>
                      <a:r>
                        <a:rPr lang="en-US" sz="3600" dirty="0" err="1"/>
                        <a:t>Octobre</a:t>
                      </a:r>
                      <a:endParaRPr lang="en-US" sz="3600" dirty="0"/>
                    </a:p>
                    <a:p>
                      <a:pPr algn="ctr"/>
                      <a:r>
                        <a:rPr lang="en-US" sz="3600" dirty="0" err="1"/>
                        <a:t>Novembre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0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8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egnum.ru/uploads/pictures/news/2018/11/10/regnum_picture_15418605803764931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0" y="643868"/>
            <a:ext cx="8199452" cy="55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lassicalmusicnews.ru/wp-content/uploads/2016/07/bolshoi_teat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53" y="756798"/>
            <a:ext cx="8181352" cy="53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3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29palms.ru/photo/hotels/russia/spb/winter-palace-and-hermitage/resized/029_Klub_Pavla_Aksenova_Rossiya_Sank-Peterburg_Zimniy_dvorec_Winter_Palace_in_Saint_Petersburg_Hermitage_Museum_Foto_galamik_-_Depositpho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74" y="888753"/>
            <a:ext cx="7854674" cy="52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84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raveltimes.ru/wp-content/uploads/2021/06/Screenshot_1-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34" y="897171"/>
            <a:ext cx="7832067" cy="51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67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urkmenportal.com/images/uploads/blogs/e809e022591340dbfc720f87cd074a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81" y="898636"/>
            <a:ext cx="7756635" cy="51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34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7deti.ru/wp-content/uploads/2017/11/sob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7deti.ru/wp-content/uploads/2017/11/sobo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7deti.ru/wp-content/uploads/2017/11/sobo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7deti.ru/wp-content/uploads/2017/11/sobo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msbpartner.ru/wp-content/uploads/c/c/8/cc81b9e1849d3d5d478b5a3b4664c27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51" y="772509"/>
            <a:ext cx="5681839" cy="53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54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fmspb.ru/common/htdocs/upload/fm/News_2022/russianmuse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4" y="772510"/>
            <a:ext cx="8158654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28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0154" y="764704"/>
            <a:ext cx="86008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 </a:t>
            </a:r>
            <a:r>
              <a:rPr lang="ru-RU" sz="3500" b="1" dirty="0"/>
              <a:t>Выберите глаголы </a:t>
            </a:r>
            <a:r>
              <a:rPr lang="ru-RU" sz="3600" b="1" dirty="0"/>
              <a:t>2-ой группы:</a:t>
            </a:r>
          </a:p>
          <a:p>
            <a:pPr algn="ctr"/>
            <a:r>
              <a:rPr lang="ru-RU" sz="3600" dirty="0"/>
              <a:t> </a:t>
            </a:r>
            <a:r>
              <a:rPr lang="en-US" sz="4400" dirty="0" err="1">
                <a:latin typeface="Baskerville Old Face" panose="02020602080505020303" pitchFamily="18" charset="0"/>
              </a:rPr>
              <a:t>finir</a:t>
            </a:r>
            <a:r>
              <a:rPr lang="en-US" sz="4400" dirty="0">
                <a:latin typeface="Baskerville Old Face" panose="02020602080505020303" pitchFamily="18" charset="0"/>
              </a:rPr>
              <a:t>, </a:t>
            </a:r>
            <a:r>
              <a:rPr lang="en-US" sz="4400" dirty="0" err="1">
                <a:latin typeface="Baskerville Old Face" panose="02020602080505020303" pitchFamily="18" charset="0"/>
              </a:rPr>
              <a:t>avoir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jaunir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travailler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prendre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parler</a:t>
            </a:r>
            <a:r>
              <a:rPr lang="ru-RU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>
                <a:latin typeface="Baskerville Old Face" panose="02020602080505020303" pitchFamily="18" charset="0"/>
              </a:rPr>
              <a:t>marcher, </a:t>
            </a:r>
            <a:r>
              <a:rPr lang="en-US" sz="4400" dirty="0" err="1">
                <a:latin typeface="Baskerville Old Face" panose="02020602080505020303" pitchFamily="18" charset="0"/>
              </a:rPr>
              <a:t>choisir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acheter</a:t>
            </a:r>
            <a:r>
              <a:rPr lang="en-US" sz="4400" dirty="0">
                <a:latin typeface="Baskerville Old Face" panose="02020602080505020303" pitchFamily="18" charset="0"/>
              </a:rPr>
              <a:t>, lire, </a:t>
            </a:r>
            <a:r>
              <a:rPr lang="en-US" sz="4400" dirty="0" err="1">
                <a:latin typeface="Baskerville Old Face" panose="02020602080505020303" pitchFamily="18" charset="0"/>
              </a:rPr>
              <a:t>écouter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grandir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apporter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être</a:t>
            </a:r>
            <a:r>
              <a:rPr lang="en-US" sz="4400" dirty="0">
                <a:latin typeface="Baskerville Old Face" panose="02020602080505020303" pitchFamily="18" charset="0"/>
              </a:rPr>
              <a:t>,</a:t>
            </a:r>
            <a:r>
              <a:rPr lang="ru-RU" sz="4400" dirty="0"/>
              <a:t> </a:t>
            </a:r>
            <a:r>
              <a:rPr lang="en-US" sz="4400" dirty="0" err="1">
                <a:latin typeface="Baskerville Old Face" panose="02020602080505020303" pitchFamily="18" charset="0"/>
              </a:rPr>
              <a:t>applaudir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habiter</a:t>
            </a:r>
            <a:r>
              <a:rPr lang="en-US" sz="4400" dirty="0">
                <a:latin typeface="Baskerville Old Face" panose="02020602080505020303" pitchFamily="18" charset="0"/>
              </a:rPr>
              <a:t>,</a:t>
            </a:r>
            <a:r>
              <a:rPr lang="ru-RU" sz="4400" dirty="0"/>
              <a:t> </a:t>
            </a:r>
            <a:r>
              <a:rPr lang="en-US" sz="4400" dirty="0" err="1">
                <a:latin typeface="Baskerville Old Face" panose="02020602080505020303" pitchFamily="18" charset="0"/>
              </a:rPr>
              <a:t>rougir</a:t>
            </a:r>
            <a:r>
              <a:rPr lang="en-US" sz="4400" dirty="0">
                <a:latin typeface="Baskerville Old Face" panose="02020602080505020303" pitchFamily="18" charset="0"/>
              </a:rPr>
              <a:t>, </a:t>
            </a:r>
            <a:r>
              <a:rPr lang="en-US" sz="4400" dirty="0" err="1">
                <a:latin typeface="Baskerville Old Face" panose="02020602080505020303" pitchFamily="18" charset="0"/>
              </a:rPr>
              <a:t>visiter</a:t>
            </a:r>
            <a:r>
              <a:rPr lang="en-US" sz="4400" dirty="0">
                <a:latin typeface="Baskerville Old Face" panose="02020602080505020303" pitchFamily="18" charset="0"/>
              </a:rPr>
              <a:t>,</a:t>
            </a:r>
            <a:r>
              <a:rPr lang="ru-RU" sz="4400" dirty="0"/>
              <a:t> </a:t>
            </a:r>
            <a:r>
              <a:rPr lang="en-US" sz="4400" dirty="0">
                <a:latin typeface="Baskerville Old Face" panose="02020602080505020303" pitchFamily="18" charset="0"/>
              </a:rPr>
              <a:t>manger,</a:t>
            </a:r>
            <a:r>
              <a:rPr lang="ru-RU" sz="4400" dirty="0"/>
              <a:t> </a:t>
            </a:r>
            <a:r>
              <a:rPr lang="en-US" sz="4400" dirty="0">
                <a:latin typeface="Baskerville Old Face" panose="02020602080505020303" pitchFamily="18" charset="0"/>
              </a:rPr>
              <a:t>dire, aimer, </a:t>
            </a:r>
            <a:r>
              <a:rPr lang="en-US" sz="4400" dirty="0" err="1">
                <a:latin typeface="Baskerville Old Face" panose="02020602080505020303" pitchFamily="18" charset="0"/>
              </a:rPr>
              <a:t>obéir</a:t>
            </a:r>
            <a:r>
              <a:rPr lang="en-US" sz="4400" dirty="0">
                <a:latin typeface="Baskerville Old Face" panose="02020602080505020303" pitchFamily="18" charset="0"/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27156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831" y="1981558"/>
            <a:ext cx="26276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finis</a:t>
            </a:r>
          </a:p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finis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291" y="1981558"/>
            <a:ext cx="428194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20473" y="646386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Finir</a:t>
            </a:r>
            <a:endParaRPr lang="ru-RU" sz="7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05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4345" y="867103"/>
            <a:ext cx="29931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Applaudir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Jaunir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Grandir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Obéir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Rougir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9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9C04C4-995C-42BB-87C3-4A40A707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5" y="0"/>
            <a:ext cx="1098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594" y="675740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Applaudir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nous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Applaudir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nous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47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594" y="675740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nous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Applaudir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je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Choisir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Applaudir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Obéir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Rougir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7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435" y="840550"/>
            <a:ext cx="39364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J’aime</a:t>
            </a:r>
            <a:endParaRPr lang="ru-RU" sz="2800" dirty="0"/>
          </a:p>
          <a:p>
            <a:r>
              <a:rPr lang="en-US" sz="2800" dirty="0" err="1"/>
              <a:t>J’aime</a:t>
            </a:r>
            <a:r>
              <a:rPr lang="en-US" sz="2800" dirty="0"/>
              <a:t> beaucoup</a:t>
            </a:r>
            <a:endParaRPr lang="ru-RU" sz="2800" dirty="0"/>
          </a:p>
          <a:p>
            <a:r>
              <a:rPr lang="en-US" sz="2800" dirty="0" err="1"/>
              <a:t>J’aime</a:t>
            </a:r>
            <a:r>
              <a:rPr lang="en-US" sz="2800" dirty="0"/>
              <a:t> </a:t>
            </a:r>
            <a:r>
              <a:rPr lang="en-US" sz="2800" dirty="0" err="1"/>
              <a:t>bien</a:t>
            </a:r>
            <a:endParaRPr lang="ru-RU" sz="2800" dirty="0"/>
          </a:p>
          <a:p>
            <a:r>
              <a:rPr lang="en-US" sz="2800" dirty="0" err="1"/>
              <a:t>J’aime</a:t>
            </a:r>
            <a:r>
              <a:rPr lang="en-US" sz="2800" dirty="0"/>
              <a:t> un </a:t>
            </a:r>
            <a:r>
              <a:rPr lang="en-US" sz="2800" dirty="0" err="1"/>
              <a:t>peu</a:t>
            </a:r>
            <a:endParaRPr lang="ru-RU" sz="2800" dirty="0"/>
          </a:p>
          <a:p>
            <a:r>
              <a:rPr lang="en-US" sz="2800" dirty="0" err="1"/>
              <a:t>J’adore</a:t>
            </a:r>
            <a:endParaRPr lang="ru-RU" sz="2800" dirty="0"/>
          </a:p>
          <a:p>
            <a:r>
              <a:rPr lang="en-US" sz="2800" dirty="0"/>
              <a:t>Je </a:t>
            </a:r>
            <a:r>
              <a:rPr lang="en-US" sz="2800" dirty="0" err="1"/>
              <a:t>préfère</a:t>
            </a:r>
            <a:endParaRPr lang="ru-RU" sz="2800" dirty="0"/>
          </a:p>
          <a:p>
            <a:r>
              <a:rPr lang="en-US" sz="2800" dirty="0"/>
              <a:t>Je </a:t>
            </a:r>
            <a:r>
              <a:rPr lang="en-US" sz="2800" dirty="0" err="1"/>
              <a:t>m’intéresse</a:t>
            </a:r>
            <a:r>
              <a:rPr lang="en-US" sz="2800" dirty="0"/>
              <a:t> 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4304" y="10496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Je </a:t>
            </a:r>
            <a:r>
              <a:rPr lang="en-US" sz="2800" dirty="0" err="1"/>
              <a:t>n’aime</a:t>
            </a:r>
            <a:r>
              <a:rPr lang="en-US" sz="2800" dirty="0"/>
              <a:t> pas trop</a:t>
            </a:r>
            <a:endParaRPr lang="ru-RU" sz="2800" dirty="0"/>
          </a:p>
          <a:p>
            <a:r>
              <a:rPr lang="en-US" sz="2800" dirty="0"/>
              <a:t>Je </a:t>
            </a:r>
            <a:r>
              <a:rPr lang="en-US" sz="2800" dirty="0" err="1"/>
              <a:t>n’aime</a:t>
            </a:r>
            <a:r>
              <a:rPr lang="en-US" sz="2800" dirty="0"/>
              <a:t> pas du tout</a:t>
            </a:r>
            <a:endParaRPr lang="ru-RU" sz="2800" dirty="0"/>
          </a:p>
          <a:p>
            <a:r>
              <a:rPr lang="en-US" sz="2800" dirty="0"/>
              <a:t>Je </a:t>
            </a:r>
            <a:r>
              <a:rPr lang="en-US" sz="2800" dirty="0" err="1"/>
              <a:t>déteste</a:t>
            </a:r>
            <a:endParaRPr lang="ru-RU" sz="2800" dirty="0"/>
          </a:p>
          <a:p>
            <a:r>
              <a:rPr lang="en-US" sz="2800" dirty="0" err="1"/>
              <a:t>J’ai</a:t>
            </a:r>
            <a:r>
              <a:rPr lang="en-US" sz="2800" dirty="0"/>
              <a:t> </a:t>
            </a:r>
            <a:r>
              <a:rPr lang="en-US" sz="2800" dirty="0" err="1"/>
              <a:t>horreur</a:t>
            </a:r>
            <a:r>
              <a:rPr lang="en-US" sz="2800" dirty="0"/>
              <a:t> de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6980" y="4148120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à+la</a:t>
            </a:r>
            <a:r>
              <a:rPr lang="en-US" sz="3200" dirty="0"/>
              <a:t>=à la</a:t>
            </a:r>
            <a:endParaRPr lang="ru-RU" sz="3200" dirty="0"/>
          </a:p>
          <a:p>
            <a:r>
              <a:rPr lang="en-US" sz="3200" dirty="0" err="1"/>
              <a:t>à+l</a:t>
            </a:r>
            <a:r>
              <a:rPr lang="en-US" sz="3200" dirty="0"/>
              <a:t>’=à l’</a:t>
            </a:r>
            <a:endParaRPr lang="ru-RU" sz="3200" dirty="0"/>
          </a:p>
          <a:p>
            <a:r>
              <a:rPr lang="en-US" sz="3200" dirty="0" err="1"/>
              <a:t>à+le</a:t>
            </a:r>
            <a:r>
              <a:rPr lang="en-US" sz="3200" dirty="0"/>
              <a:t>=au</a:t>
            </a:r>
            <a:endParaRPr lang="ru-RU" sz="3200" dirty="0"/>
          </a:p>
          <a:p>
            <a:r>
              <a:rPr lang="en-US" sz="3200" dirty="0" err="1"/>
              <a:t>à+les</a:t>
            </a:r>
            <a:r>
              <a:rPr lang="en-US" sz="3200" dirty="0"/>
              <a:t>=aux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3011" y="3677098"/>
            <a:ext cx="39364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de+la</a:t>
            </a:r>
            <a:r>
              <a:rPr lang="en-US" sz="3200" dirty="0"/>
              <a:t>=de la</a:t>
            </a:r>
            <a:endParaRPr lang="ru-RU" sz="3200" dirty="0"/>
          </a:p>
          <a:p>
            <a:r>
              <a:rPr lang="en-US" sz="3200" dirty="0" err="1"/>
              <a:t>de+l</a:t>
            </a:r>
            <a:r>
              <a:rPr lang="en-US" sz="3200" dirty="0"/>
              <a:t>’=de l’</a:t>
            </a:r>
            <a:endParaRPr lang="ru-RU" sz="3200" dirty="0"/>
          </a:p>
          <a:p>
            <a:r>
              <a:rPr lang="en-US" sz="3200" dirty="0" err="1"/>
              <a:t>de+le</a:t>
            </a:r>
            <a:r>
              <a:rPr lang="en-US" sz="3200" dirty="0"/>
              <a:t>=du</a:t>
            </a:r>
            <a:endParaRPr lang="ru-RU" sz="3200" dirty="0"/>
          </a:p>
          <a:p>
            <a:r>
              <a:rPr lang="en-US" sz="3200" dirty="0" err="1"/>
              <a:t>de+les</a:t>
            </a:r>
            <a:r>
              <a:rPr lang="en-US" sz="3200" dirty="0"/>
              <a:t>=des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9895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789" y="2791515"/>
            <a:ext cx="26516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Jean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Paris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ans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au </a:t>
            </a:r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collège</a:t>
            </a:r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6-e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2590" y="2847309"/>
            <a:ext cx="427469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Anna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Saint-</a:t>
            </a:r>
            <a:r>
              <a:rPr lang="en-US" sz="4000" dirty="0" err="1">
                <a:latin typeface="Britannic Bold" panose="020B0903060703020204" pitchFamily="34" charset="0"/>
              </a:rPr>
              <a:t>Petersbourg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à </a:t>
            </a:r>
            <a:r>
              <a:rPr lang="en-US" sz="4000" dirty="0" err="1">
                <a:latin typeface="Britannic Bold" panose="020B0903060703020204" pitchFamily="34" charset="0"/>
              </a:rPr>
              <a:t>l’école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5-e</a:t>
            </a:r>
            <a:endParaRPr lang="ru-RU" sz="4000" dirty="0"/>
          </a:p>
          <a:p>
            <a:endParaRPr lang="ru-RU" dirty="0"/>
          </a:p>
        </p:txBody>
      </p:sp>
      <p:pic>
        <p:nvPicPr>
          <p:cNvPr id="1026" name="Picture 2" descr="https://heaclub.ru/tim/0f24657350473e0d8e92804d6680c546/podrostok-i-roditelskoe-vos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380">
            <a:off x="1890928" y="546701"/>
            <a:ext cx="2695545" cy="20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goround.ru/upload/image/photodune_54429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135">
            <a:off x="7432602" y="761056"/>
            <a:ext cx="2485639" cy="17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418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117" y="2585545"/>
            <a:ext cx="42546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Nicolas</a:t>
            </a: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Saint-</a:t>
            </a:r>
            <a:r>
              <a:rPr lang="en-US" sz="4000" dirty="0" err="1">
                <a:latin typeface="Britannic Bold" panose="020B0903060703020204" pitchFamily="34" charset="0"/>
              </a:rPr>
              <a:t>Pétersbourg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12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à </a:t>
            </a:r>
            <a:r>
              <a:rPr lang="en-US" sz="4000" dirty="0" err="1">
                <a:latin typeface="Britannic Bold" panose="020B0903060703020204" pitchFamily="34" charset="0"/>
              </a:rPr>
              <a:t>l’école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6-e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261131" y="2617076"/>
            <a:ext cx="206819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Maxime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Moscou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à </a:t>
            </a:r>
            <a:r>
              <a:rPr lang="en-US" sz="4000" dirty="0" err="1">
                <a:latin typeface="Britannic Bold" panose="020B0903060703020204" pitchFamily="34" charset="0"/>
              </a:rPr>
              <a:t>l’école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5-e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2050" name="Picture 2" descr="https://www.b17.ru/foto/article/287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824">
            <a:off x="1627574" y="451409"/>
            <a:ext cx="2928368" cy="19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yourlife.ru/wp-content/uploads/perekhodnyj-vozrast-v-13-14-l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921">
            <a:off x="7183413" y="192936"/>
            <a:ext cx="2155432" cy="25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202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789" y="2791515"/>
            <a:ext cx="26516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Hélène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Paris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12 </a:t>
            </a:r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ans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au </a:t>
            </a:r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collège</a:t>
            </a:r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5-e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265" y="2847309"/>
            <a:ext cx="218534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Marie</a:t>
            </a:r>
            <a:endParaRPr lang="ru-RU" sz="4000" dirty="0"/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Moscou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à </a:t>
            </a:r>
            <a:r>
              <a:rPr lang="en-US" sz="4000" dirty="0" err="1">
                <a:latin typeface="Britannic Bold" panose="020B0903060703020204" pitchFamily="34" charset="0"/>
              </a:rPr>
              <a:t>l’école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5-e</a:t>
            </a:r>
            <a:endParaRPr lang="ru-RU" sz="4000" dirty="0"/>
          </a:p>
          <a:p>
            <a:endParaRPr lang="ru-RU" dirty="0"/>
          </a:p>
        </p:txBody>
      </p:sp>
      <p:pic>
        <p:nvPicPr>
          <p:cNvPr id="3076" name="Picture 4" descr="https://avatars.mds.yandex.net/i?id=0277af2426f18cfb62803ca2b013ccdf-528799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634">
            <a:off x="1598773" y="417005"/>
            <a:ext cx="1948894" cy="24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ce.org.ua/wp-content/uploads/2019/09/1569761919_Sovety-vizazhistov-kak-podobrat-tonal-nyiy-krem-pod-cvet-kozhi_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661">
            <a:off x="7178244" y="698522"/>
            <a:ext cx="2754707" cy="20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553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789" y="2791515"/>
            <a:ext cx="26516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Julie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Marseille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ans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au </a:t>
            </a:r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collège</a:t>
            </a:r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  <a:cs typeface="Times New Roman" panose="02020603050405020304" pitchFamily="18" charset="0"/>
              </a:rPr>
              <a:t> 6-e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7265" y="2847309"/>
            <a:ext cx="218534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Marie</a:t>
            </a:r>
            <a:endParaRPr lang="ru-RU" sz="4000" dirty="0"/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Moscou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ru-RU" sz="4000" dirty="0"/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à </a:t>
            </a:r>
            <a:r>
              <a:rPr lang="en-US" sz="4000" dirty="0" err="1">
                <a:latin typeface="Britannic Bold" panose="020B0903060703020204" pitchFamily="34" charset="0"/>
              </a:rPr>
              <a:t>l’école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5-e</a:t>
            </a:r>
            <a:endParaRPr lang="ru-RU" sz="4000" dirty="0"/>
          </a:p>
          <a:p>
            <a:endParaRPr lang="ru-RU" dirty="0"/>
          </a:p>
        </p:txBody>
      </p:sp>
      <p:pic>
        <p:nvPicPr>
          <p:cNvPr id="2050" name="Picture 2" descr="https://img1.goodfon.ru/wallpaper/nbig/8/ca/leto-devochka-portret-vzgly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870">
            <a:off x="7914597" y="879780"/>
            <a:ext cx="2652149" cy="16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just-interes.ru/wp-content/uploads/2018/08/laneya-gre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nteresnoznat.com/wp-content/uploads/1466403906_1448040631041-0-688x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807">
            <a:off x="3050810" y="909445"/>
            <a:ext cx="1599333" cy="23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060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117" y="2585545"/>
            <a:ext cx="42546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</a:rPr>
              <a:t>Ivan</a:t>
            </a: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Saint-</a:t>
            </a:r>
            <a:r>
              <a:rPr lang="en-US" sz="4000" dirty="0" err="1">
                <a:latin typeface="Britannic Bold" panose="020B0903060703020204" pitchFamily="34" charset="0"/>
              </a:rPr>
              <a:t>Pétersbourg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11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à </a:t>
            </a:r>
            <a:r>
              <a:rPr lang="en-US" sz="4000" dirty="0" err="1">
                <a:latin typeface="Britannic Bold" panose="020B0903060703020204" pitchFamily="34" charset="0"/>
              </a:rPr>
              <a:t>l’école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5-e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046329" y="2617076"/>
            <a:ext cx="249780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Maxime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Paris</a:t>
            </a: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12 </a:t>
            </a:r>
            <a:r>
              <a:rPr lang="en-US" sz="4000" dirty="0" err="1">
                <a:latin typeface="Britannic Bold" panose="020B0903060703020204" pitchFamily="34" charset="0"/>
              </a:rPr>
              <a:t>ans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>
                <a:latin typeface="Britannic Bold" panose="020B0903060703020204" pitchFamily="34" charset="0"/>
              </a:rPr>
              <a:t>au </a:t>
            </a:r>
            <a:r>
              <a:rPr lang="en-US" sz="4000" dirty="0" err="1">
                <a:latin typeface="Britannic Bold" panose="020B0903060703020204" pitchFamily="34" charset="0"/>
              </a:rPr>
              <a:t>collège</a:t>
            </a:r>
            <a:endParaRPr lang="en-US" sz="4000" dirty="0">
              <a:latin typeface="Britannic Bold" panose="020B0903060703020204" pitchFamily="34" charset="0"/>
            </a:endParaRPr>
          </a:p>
          <a:p>
            <a:pPr algn="ctr"/>
            <a:r>
              <a:rPr lang="en-US" sz="4000" dirty="0" err="1">
                <a:latin typeface="Britannic Bold" panose="020B0903060703020204" pitchFamily="34" charset="0"/>
              </a:rPr>
              <a:t>en</a:t>
            </a:r>
            <a:r>
              <a:rPr lang="en-US" sz="4000" dirty="0">
                <a:latin typeface="Britannic Bold" panose="020B0903060703020204" pitchFamily="34" charset="0"/>
              </a:rPr>
              <a:t> 5-e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3076" name="Picture 4" descr="https://www.soundeducationcenter.com/wp-content/uploads/2020/05/12-18-B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148">
            <a:off x="8412348" y="490586"/>
            <a:ext cx="2298553" cy="22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c6546bf0e1c4822e4582b0b9eafcd378_l-5018153-images-thumbs&amp;ref=rim&amp;n=13&amp;w=640&amp;h=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396">
            <a:off x="1627952" y="311315"/>
            <a:ext cx="2264395" cy="22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43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86" y="632339"/>
            <a:ext cx="8200762" cy="557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133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78" y="605658"/>
            <a:ext cx="8600221" cy="5590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9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.culture.ru/images/fac59212-3d36-5222-be43-fa838559293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214155"/>
            <a:ext cx="5657850" cy="39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77" y="753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Quelle</a:t>
            </a:r>
            <a:r>
              <a:rPr lang="en-US" dirty="0"/>
              <a:t> date </a:t>
            </a:r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 err="1"/>
              <a:t>Quelle</a:t>
            </a:r>
            <a:r>
              <a:rPr lang="en-US" dirty="0"/>
              <a:t> fête </a:t>
            </a:r>
            <a:r>
              <a:rPr lang="en-US" dirty="0" err="1"/>
              <a:t>célébrons</a:t>
            </a:r>
            <a:r>
              <a:rPr lang="en-US" dirty="0"/>
              <a:t>-nous </a:t>
            </a:r>
            <a:r>
              <a:rPr lang="en-US" dirty="0" err="1"/>
              <a:t>aujourd’hui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8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40" y="629471"/>
            <a:ext cx="8479483" cy="5629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71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53" y="618370"/>
            <a:ext cx="7658285" cy="5609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378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76" y="563880"/>
            <a:ext cx="7376807" cy="5631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0997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27" y="578254"/>
            <a:ext cx="7583925" cy="5680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988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06" y="532063"/>
            <a:ext cx="7028662" cy="5758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2923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51" y="686300"/>
            <a:ext cx="7443358" cy="541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2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 </a:t>
            </a:r>
            <a:r>
              <a:rPr lang="en-US" b="1" dirty="0" err="1"/>
              <a:t>est</a:t>
            </a:r>
            <a:r>
              <a:rPr lang="en-US" b="1" dirty="0"/>
              <a:t> absent? Qui </a:t>
            </a:r>
            <a:r>
              <a:rPr lang="en-US" b="1" dirty="0" err="1"/>
              <a:t>est</a:t>
            </a:r>
            <a:r>
              <a:rPr lang="en-US" b="1" dirty="0"/>
              <a:t> absente?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53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66" y="547028"/>
            <a:ext cx="8361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Quel</a:t>
            </a:r>
            <a:r>
              <a:rPr lang="en-US" sz="5400" dirty="0"/>
              <a:t> temps fait-</a:t>
            </a:r>
            <a:r>
              <a:rPr lang="en-US" sz="5400" dirty="0" err="1"/>
              <a:t>il</a:t>
            </a:r>
            <a:r>
              <a:rPr lang="en-US" sz="5400" dirty="0"/>
              <a:t> </a:t>
            </a:r>
            <a:r>
              <a:rPr lang="en-US" sz="5400" dirty="0" err="1"/>
              <a:t>aujourd’hui</a:t>
            </a:r>
            <a:r>
              <a:rPr lang="en-US" sz="5400" dirty="0"/>
              <a:t>?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66" y="1470358"/>
            <a:ext cx="101771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Quelle</a:t>
            </a:r>
            <a:r>
              <a:rPr lang="en-US" sz="3200" dirty="0"/>
              <a:t> </a:t>
            </a:r>
            <a:r>
              <a:rPr lang="en-US" sz="3200" dirty="0" err="1"/>
              <a:t>saison</a:t>
            </a:r>
            <a:r>
              <a:rPr lang="en-US" sz="3200" dirty="0"/>
              <a:t> </a:t>
            </a:r>
            <a:r>
              <a:rPr lang="en-US" sz="3200" dirty="0" err="1"/>
              <a:t>est-ce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qu’il</a:t>
            </a:r>
            <a:r>
              <a:rPr lang="en-US" sz="3200" dirty="0"/>
              <a:t> fait </a:t>
            </a:r>
            <a:r>
              <a:rPr lang="en-US" sz="3200" dirty="0" err="1"/>
              <a:t>chaud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fait </a:t>
            </a:r>
            <a:r>
              <a:rPr lang="en-US" sz="3200" dirty="0" err="1"/>
              <a:t>froid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qu’il</a:t>
            </a:r>
            <a:r>
              <a:rPr lang="en-US" sz="3200" dirty="0"/>
              <a:t> fait beau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fait </a:t>
            </a:r>
            <a:r>
              <a:rPr lang="en-US" sz="3200" dirty="0" err="1"/>
              <a:t>mauvais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De </a:t>
            </a:r>
            <a:r>
              <a:rPr lang="en-US" sz="3200" dirty="0" err="1"/>
              <a:t>quelle</a:t>
            </a:r>
            <a:r>
              <a:rPr lang="en-US" sz="3200" dirty="0"/>
              <a:t> </a:t>
            </a:r>
            <a:r>
              <a:rPr lang="en-US" sz="3200" dirty="0" err="1"/>
              <a:t>couleur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le </a:t>
            </a:r>
            <a:r>
              <a:rPr lang="en-US" sz="3200" dirty="0" err="1"/>
              <a:t>ciel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que le </a:t>
            </a:r>
            <a:r>
              <a:rPr lang="en-US" sz="3200" dirty="0" err="1"/>
              <a:t>soleil</a:t>
            </a:r>
            <a:r>
              <a:rPr lang="en-US" sz="3200" dirty="0"/>
              <a:t> </a:t>
            </a:r>
            <a:r>
              <a:rPr lang="en-US" sz="3200" dirty="0" err="1"/>
              <a:t>brille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qu’il</a:t>
            </a:r>
            <a:r>
              <a:rPr lang="en-US" sz="3200" dirty="0"/>
              <a:t> y a des </a:t>
            </a:r>
            <a:r>
              <a:rPr lang="en-US" sz="3200" dirty="0" err="1"/>
              <a:t>nuages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qu’il</a:t>
            </a:r>
            <a:r>
              <a:rPr lang="en-US" sz="3200" dirty="0"/>
              <a:t> </a:t>
            </a:r>
            <a:r>
              <a:rPr lang="en-US" sz="3200" dirty="0" err="1"/>
              <a:t>pleut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De </a:t>
            </a:r>
            <a:r>
              <a:rPr lang="en-US" sz="3200" dirty="0" err="1"/>
              <a:t>quelle</a:t>
            </a:r>
            <a:r>
              <a:rPr lang="en-US" sz="3200" dirty="0"/>
              <a:t> </a:t>
            </a:r>
            <a:r>
              <a:rPr lang="en-US" sz="3200" dirty="0" err="1"/>
              <a:t>couleur</a:t>
            </a:r>
            <a:r>
              <a:rPr lang="en-US" sz="3200" dirty="0"/>
              <a:t> </a:t>
            </a:r>
            <a:r>
              <a:rPr lang="en-US" sz="3200" dirty="0" err="1"/>
              <a:t>sont</a:t>
            </a:r>
            <a:r>
              <a:rPr lang="en-US" sz="3200" dirty="0"/>
              <a:t> les </a:t>
            </a:r>
            <a:r>
              <a:rPr lang="en-US" sz="3200" dirty="0" err="1"/>
              <a:t>arbres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que les </a:t>
            </a:r>
            <a:r>
              <a:rPr lang="en-US" sz="3200" dirty="0" err="1"/>
              <a:t>feuilles</a:t>
            </a:r>
            <a:r>
              <a:rPr lang="en-US" sz="3200" dirty="0"/>
              <a:t> </a:t>
            </a:r>
            <a:r>
              <a:rPr lang="en-US" sz="3200" dirty="0" err="1"/>
              <a:t>tombent</a:t>
            </a:r>
            <a:r>
              <a:rPr lang="en-US" sz="3200" dirty="0"/>
              <a:t> par </a:t>
            </a:r>
            <a:r>
              <a:rPr lang="en-US" sz="3200" dirty="0" err="1"/>
              <a:t>terre</a:t>
            </a:r>
            <a:r>
              <a:rPr lang="en-US" sz="3200" dirty="0"/>
              <a:t>?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que le vent </a:t>
            </a:r>
            <a:r>
              <a:rPr lang="en-US" sz="3200" dirty="0" err="1"/>
              <a:t>souffle</a:t>
            </a:r>
            <a:r>
              <a:rPr lang="en-US" sz="3200" dirty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8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977</Words>
  <Application>Microsoft Office PowerPoint</Application>
  <PresentationFormat>Широкоэкранный</PresentationFormat>
  <Paragraphs>398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3" baseType="lpstr">
      <vt:lpstr>Arial</vt:lpstr>
      <vt:lpstr>Baskerville Old Face</vt:lpstr>
      <vt:lpstr>Berlin Sans FB Demi</vt:lpstr>
      <vt:lpstr>Britannic Bold</vt:lpstr>
      <vt:lpstr>Calibri</vt:lpstr>
      <vt:lpstr>Garamond</vt:lpstr>
      <vt:lpstr>Times New Roman</vt:lpstr>
      <vt:lpstr>Натуральные материалы</vt:lpstr>
      <vt:lpstr>Le 1 septembre, jeudi.</vt:lpstr>
      <vt:lpstr>Quelle date est-ce aujourd’hui?</vt:lpstr>
      <vt:lpstr>Qui est absent? Qui est absente?</vt:lpstr>
      <vt:lpstr>Презентация PowerPoint</vt:lpstr>
      <vt:lpstr>Презентация PowerPoint</vt:lpstr>
      <vt:lpstr>Презентация PowerPoint</vt:lpstr>
      <vt:lpstr>Quelle date est-ce aujourd’hui?  Quelle fête célébrons-nous aujourd’hui?</vt:lpstr>
      <vt:lpstr>Qui est absent? Qui est absente?</vt:lpstr>
      <vt:lpstr>Презентация PowerPoint</vt:lpstr>
      <vt:lpstr>Comment se saluer?</vt:lpstr>
      <vt:lpstr>Comment se saluer?</vt:lpstr>
      <vt:lpstr>Comment se saluer?</vt:lpstr>
      <vt:lpstr>Comment ça va?</vt:lpstr>
      <vt:lpstr>Comment ça va?</vt:lpstr>
      <vt:lpstr>Comment t’appelles-tu? Je m’appelle… Quel âge as-tu? J’ai … ans.</vt:lpstr>
      <vt:lpstr>Où habites-tu?</vt:lpstr>
      <vt:lpstr>Vas-tu à l’école?</vt:lpstr>
      <vt:lpstr>En quelle classe es-tu?</vt:lpstr>
      <vt:lpstr>Quelle langue apprends-tu?</vt:lpstr>
      <vt:lpstr>Qu’est-ce que tu aimes? J’aime…</vt:lpstr>
      <vt:lpstr>A quoi t’intéresses-tu? Je m’intéresse à la …,  au ..., aux…</vt:lpstr>
      <vt:lpstr>Les chiffres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Présent</vt:lpstr>
      <vt:lpstr>Глаголы 1 группы (заканчиваются в инфинитиве на -er (кроме aller)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Conjugue le verbe “visiter”</vt:lpstr>
      <vt:lpstr>Conjugue le verbe “réсiter”</vt:lpstr>
      <vt:lpstr>Conjugue le verbe “danser”</vt:lpstr>
      <vt:lpstr>Возвратные глаголы</vt:lpstr>
      <vt:lpstr>Презентация PowerPoint</vt:lpstr>
      <vt:lpstr>Глаголы 2 группы (заканчиваются в инфинитиве на -ir)</vt:lpstr>
      <vt:lpstr>Особенностью глаголов 2 группы является наличие суффикса -iss во множественном числе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1 septembre, jeudi.</dc:title>
  <dc:creator>Учитель</dc:creator>
  <cp:lastModifiedBy>Учитель</cp:lastModifiedBy>
  <cp:revision>28</cp:revision>
  <dcterms:created xsi:type="dcterms:W3CDTF">2022-08-31T17:20:39Z</dcterms:created>
  <dcterms:modified xsi:type="dcterms:W3CDTF">2023-09-04T09:41:08Z</dcterms:modified>
</cp:coreProperties>
</file>